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09" r:id="rId2"/>
    <p:sldId id="263" r:id="rId3"/>
    <p:sldId id="311" r:id="rId4"/>
    <p:sldId id="314" r:id="rId5"/>
    <p:sldId id="317" r:id="rId6"/>
    <p:sldId id="318" r:id="rId7"/>
    <p:sldId id="264" r:id="rId8"/>
    <p:sldId id="300" r:id="rId9"/>
    <p:sldId id="266" r:id="rId10"/>
    <p:sldId id="301" r:id="rId11"/>
    <p:sldId id="262" r:id="rId12"/>
    <p:sldId id="260" r:id="rId13"/>
    <p:sldId id="265" r:id="rId14"/>
    <p:sldId id="299" r:id="rId15"/>
    <p:sldId id="267" r:id="rId16"/>
    <p:sldId id="307" r:id="rId17"/>
    <p:sldId id="312" r:id="rId18"/>
    <p:sldId id="313" r:id="rId19"/>
    <p:sldId id="316" r:id="rId20"/>
    <p:sldId id="268" r:id="rId21"/>
    <p:sldId id="308" r:id="rId22"/>
    <p:sldId id="269" r:id="rId23"/>
    <p:sldId id="310" r:id="rId24"/>
    <p:sldId id="3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8"/>
    <p:restoredTop sz="94609"/>
  </p:normalViewPr>
  <p:slideViewPr>
    <p:cSldViewPr snapToGrid="0">
      <p:cViewPr>
        <p:scale>
          <a:sx n="114" d="100"/>
          <a:sy n="114" d="100"/>
        </p:scale>
        <p:origin x="256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6F929-3289-804C-91E3-67B427F40BA8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8E7E-0808-B84A-87CD-5B1A49FC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4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08E7E-0808-B84A-87CD-5B1A49FC2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9784-960F-8C8E-7264-C6670C8C5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5B24B-2D7E-AC5E-684F-9DF53F15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6B59-324C-64CA-C0EF-933F6798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4C660-630B-466D-3D00-801C58CC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C883-1DA8-100C-5402-C09A35B6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F9F0-2F5E-8479-5668-5AE2E90F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38F8E-FD6B-F87E-0F91-F172B182F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0AD7-27A7-9D4E-5305-7DE933FD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5590-E3BA-89BF-4B07-D2395398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AFD13-5554-05E1-CEBC-12FC5ACE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790C2-DCC2-0F26-D535-D7F59FBA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F3109-C842-6D2A-E033-304A55EF9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041C1-53FD-B373-6EB0-4AC424E9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0DCAE-7F0C-DED7-A7D2-A602207A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2E27-8E53-85D0-0E42-C779DC1E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55BE-93B5-89E7-99E0-5FA43C07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B400-C048-48DB-926A-93184D5C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22DCA-AC71-5F94-AA87-D138DEC3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B8217-A28C-2BEB-7787-358AD915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4366-75D0-CEE5-CFD2-BD366FD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6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B571-E3CA-81B6-BA70-5AA9671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2ECFE-F6C2-C893-8E8E-457DAB285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C529-8717-EE80-D556-48D10458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ACCB-A921-6868-2CB8-D3370878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8182E-3D65-F2D3-77EC-62D9AC17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5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289C-37F8-710F-87F8-00A931FB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A62A-F953-CCFC-62E9-7C73AB685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DBC12-10B3-F812-D2D1-7AC4E9737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32E6-74C2-38B6-19F4-BF7D45D1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DD235-9754-FC95-0C40-3D42C269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4D9A1-BB47-2E7B-E2BB-44D27136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9C15-6036-4DAC-B1E6-817B3C61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67934-1664-F225-33BF-630C6D10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9653B-7D3A-00A8-26D8-4F6726A9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946E4-B40C-A482-8749-5E164FBB1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3D426-DC49-4FC8-5A5C-E704659AC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3EEF4-B96C-FB4F-0BEE-ADDF5605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189BA-B9BE-C4B2-E577-6C65BFFB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68DD3-062C-15CA-00C4-BA3C37C8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D443-EEDA-5E40-85C2-A9841878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1963B-5972-FFEB-DF02-06C26E0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B151E-9C31-087D-3981-347A1DB1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E269F-DC9F-BFB0-8140-524AC2E1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54DF4-CECC-2350-72DD-36F155DD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C661F-5142-E97E-E69D-4FAEBEFF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D3009-41F6-DD93-1677-D3B827AE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4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6A4-E64E-2780-A0CD-2824AADD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CB58-B588-08E9-3BFB-721E95492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C2C39-6C10-8ED8-2F6D-E805B9E5D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B154-A4BC-CF05-AD84-1087AFD8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FE6E8-B195-01BE-5DD2-512590E8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6329-2235-5539-7C46-B86D50E7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8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321C-8731-232D-A800-73DD01C8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9D01F-2977-9B4F-D012-F2349922E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195F0-8C34-65CA-946B-C6A5E580B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F4C0B-E3B5-FFC1-3D9A-8704F255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02AFD-7A0F-626F-CA8E-2C77B22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F8B4-977C-354B-EBC5-1C3355C7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9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68FF1-C4D8-F955-F6A3-F8727BBA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FBDD-9EDF-FF47-76BF-6DBD0EC54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8556C-2C6E-8FD1-8F4E-D74DD16CC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F6280-0956-0D4A-9F4F-AEC7C902B0D3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CDA3-7DAA-038F-87D5-EEC6BCF18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45392-39E5-8B4B-34BA-FFE3AE74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826FB-DED7-014F-8BEE-0ABD595C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8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AA23-2CD4-05B9-33A7-F78B696B8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5726"/>
            <a:ext cx="9144000" cy="2387600"/>
          </a:xfrm>
        </p:spPr>
        <p:txBody>
          <a:bodyPr>
            <a:normAutofit/>
          </a:bodyPr>
          <a:lstStyle/>
          <a:p>
            <a:r>
              <a:rPr lang="en-CA" sz="2000" i="0" u="none" strike="noStrike" dirty="0">
                <a:solidFill>
                  <a:srgbClr val="000000"/>
                </a:solidFill>
                <a:effectLst/>
                <a:latin typeface="+mn-lt"/>
              </a:rPr>
              <a:t>Species traits and habitat quality drive differences in fish densities between visual survey techniques: implications for coral reef monitoring design</a:t>
            </a:r>
            <a:br>
              <a:rPr lang="en-CA" sz="200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en-CA" sz="200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CA" sz="2000" i="0" u="none" strike="noStrike" dirty="0">
                <a:solidFill>
                  <a:srgbClr val="000000"/>
                </a:solidFill>
                <a:effectLst/>
                <a:latin typeface="+mn-lt"/>
              </a:rPr>
              <a:t>George et al. </a:t>
            </a:r>
            <a:endParaRPr lang="en-US" sz="6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67BE7-9C19-3241-64FF-B94FB7BA0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0801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91513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4A3BDEA1-054C-3D12-CF6F-0FC18ED5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55" y="3647102"/>
            <a:ext cx="5765890" cy="2880000"/>
          </a:xfrm>
          <a:prstGeom prst="rect">
            <a:avLst/>
          </a:prstGeom>
        </p:spPr>
      </p:pic>
      <p:pic>
        <p:nvPicPr>
          <p:cNvPr id="9" name="Picture 8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1CE6D62B-702D-D9FC-61BE-7BAFF23C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55" y="468921"/>
            <a:ext cx="5765890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8560EC-2214-32CB-F19C-DEE8C138FC55}"/>
              </a:ext>
            </a:extLst>
          </p:cNvPr>
          <p:cNvSpPr/>
          <p:nvPr/>
        </p:nvSpPr>
        <p:spPr>
          <a:xfrm>
            <a:off x="3213055" y="270456"/>
            <a:ext cx="380151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53126-343C-EC1D-578B-99ACA5C57DA2}"/>
              </a:ext>
            </a:extLst>
          </p:cNvPr>
          <p:cNvSpPr/>
          <p:nvPr/>
        </p:nvSpPr>
        <p:spPr>
          <a:xfrm>
            <a:off x="7808666" y="470079"/>
            <a:ext cx="1210838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961CEE86-F69A-935F-198F-0060122D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00"/>
          <a:stretch/>
        </p:blipFill>
        <p:spPr>
          <a:xfrm>
            <a:off x="8015531" y="1948568"/>
            <a:ext cx="1249703" cy="29724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172BD2-16FF-CDC2-B982-91051D2D02AF}"/>
              </a:ext>
            </a:extLst>
          </p:cNvPr>
          <p:cNvCxnSpPr>
            <a:cxnSpLocks/>
          </p:cNvCxnSpPr>
          <p:nvPr/>
        </p:nvCxnSpPr>
        <p:spPr>
          <a:xfrm flipV="1">
            <a:off x="8067031" y="118314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A38CD8-C78F-D82A-D290-55FAD9EFEAAA}"/>
              </a:ext>
            </a:extLst>
          </p:cNvPr>
          <p:cNvCxnSpPr>
            <a:cxnSpLocks/>
          </p:cNvCxnSpPr>
          <p:nvPr/>
        </p:nvCxnSpPr>
        <p:spPr>
          <a:xfrm>
            <a:off x="8067031" y="170066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03B1E3-A90C-0E51-C32D-058274F140A7}"/>
              </a:ext>
            </a:extLst>
          </p:cNvPr>
          <p:cNvSpPr txBox="1"/>
          <p:nvPr/>
        </p:nvSpPr>
        <p:spPr>
          <a:xfrm rot="16200000">
            <a:off x="986949" y="3010843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CC17A-B3B8-7513-9663-99ADDC54D8C0}"/>
              </a:ext>
            </a:extLst>
          </p:cNvPr>
          <p:cNvSpPr txBox="1"/>
          <p:nvPr/>
        </p:nvSpPr>
        <p:spPr>
          <a:xfrm>
            <a:off x="7382360" y="206066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3AACC-7E7F-17E3-14DD-E040EFE01576}"/>
              </a:ext>
            </a:extLst>
          </p:cNvPr>
          <p:cNvSpPr txBox="1"/>
          <p:nvPr/>
        </p:nvSpPr>
        <p:spPr>
          <a:xfrm>
            <a:off x="7351823" y="73786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E7D54-DFE1-CF14-1204-94573DA57CFD}"/>
              </a:ext>
            </a:extLst>
          </p:cNvPr>
          <p:cNvSpPr txBox="1"/>
          <p:nvPr/>
        </p:nvSpPr>
        <p:spPr>
          <a:xfrm>
            <a:off x="3856886" y="38305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6D268-EFD2-E978-C6DC-DBD3F1C21BC3}"/>
              </a:ext>
            </a:extLst>
          </p:cNvPr>
          <p:cNvSpPr txBox="1"/>
          <p:nvPr/>
        </p:nvSpPr>
        <p:spPr>
          <a:xfrm>
            <a:off x="3856886" y="35473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1C1E6C-2DCD-7005-FE16-36ECDF78067F}"/>
              </a:ext>
            </a:extLst>
          </p:cNvPr>
          <p:cNvCxnSpPr>
            <a:cxnSpLocks/>
          </p:cNvCxnSpPr>
          <p:nvPr/>
        </p:nvCxnSpPr>
        <p:spPr>
          <a:xfrm flipV="1">
            <a:off x="8067031" y="446113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C811DA-3D23-9CBC-BD39-D61A09C1C472}"/>
              </a:ext>
            </a:extLst>
          </p:cNvPr>
          <p:cNvCxnSpPr>
            <a:cxnSpLocks/>
          </p:cNvCxnSpPr>
          <p:nvPr/>
        </p:nvCxnSpPr>
        <p:spPr>
          <a:xfrm>
            <a:off x="8067031" y="497865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BCEABD-85ED-E88E-4881-AAA0C7ADA69D}"/>
              </a:ext>
            </a:extLst>
          </p:cNvPr>
          <p:cNvSpPr txBox="1"/>
          <p:nvPr/>
        </p:nvSpPr>
        <p:spPr>
          <a:xfrm>
            <a:off x="7382360" y="5338655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28752-218C-E8D7-91C1-C7D28A48AFDF}"/>
              </a:ext>
            </a:extLst>
          </p:cNvPr>
          <p:cNvSpPr txBox="1"/>
          <p:nvPr/>
        </p:nvSpPr>
        <p:spPr>
          <a:xfrm>
            <a:off x="7351823" y="4015858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</p:spTree>
    <p:extLst>
      <p:ext uri="{BB962C8B-B14F-4D97-AF65-F5344CB8AC3E}">
        <p14:creationId xmlns:p14="http://schemas.microsoft.com/office/powerpoint/2010/main" val="102600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9FBE-9972-3112-B928-6975EDE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4C808-9AEE-ABCB-4048-83AFAE310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7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2BDC91E-7272-0FC2-3CF3-411580F14AA0}"/>
              </a:ext>
            </a:extLst>
          </p:cNvPr>
          <p:cNvSpPr txBox="1"/>
          <p:nvPr/>
        </p:nvSpPr>
        <p:spPr>
          <a:xfrm>
            <a:off x="9070832" y="1678548"/>
            <a:ext cx="14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75ACE-A48D-4133-6D3A-ECE6659A9C68}"/>
              </a:ext>
            </a:extLst>
          </p:cNvPr>
          <p:cNvSpPr txBox="1"/>
          <p:nvPr/>
        </p:nvSpPr>
        <p:spPr>
          <a:xfrm>
            <a:off x="2644647" y="420767"/>
            <a:ext cx="92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1CEA6-5776-F978-2051-A58F8F0C3A2D}"/>
              </a:ext>
            </a:extLst>
          </p:cNvPr>
          <p:cNvSpPr txBox="1"/>
          <p:nvPr/>
        </p:nvSpPr>
        <p:spPr>
          <a:xfrm>
            <a:off x="4373890" y="5976676"/>
            <a:ext cx="214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Fish Size (cm)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FA267-E94E-021C-8866-6EF2AEC39BC4}"/>
              </a:ext>
            </a:extLst>
          </p:cNvPr>
          <p:cNvSpPr txBox="1"/>
          <p:nvPr/>
        </p:nvSpPr>
        <p:spPr>
          <a:xfrm rot="16200000">
            <a:off x="-533106" y="3045531"/>
            <a:ext cx="332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Stony Coral Cover (%)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3ED34-05B7-7965-A6D4-DEF72E88A160}"/>
              </a:ext>
            </a:extLst>
          </p:cNvPr>
          <p:cNvSpPr txBox="1"/>
          <p:nvPr/>
        </p:nvSpPr>
        <p:spPr>
          <a:xfrm>
            <a:off x="4967307" y="416759"/>
            <a:ext cx="98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7E6C2-EADA-3D39-42F8-ECADAB16FEFD}"/>
              </a:ext>
            </a:extLst>
          </p:cNvPr>
          <p:cNvSpPr txBox="1"/>
          <p:nvPr/>
        </p:nvSpPr>
        <p:spPr>
          <a:xfrm>
            <a:off x="7313323" y="415813"/>
            <a:ext cx="92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Colorful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50F94D-4725-AAF0-192F-DBB5F99FB84E}"/>
              </a:ext>
            </a:extLst>
          </p:cNvPr>
          <p:cNvSpPr txBox="1"/>
          <p:nvPr/>
        </p:nvSpPr>
        <p:spPr>
          <a:xfrm rot="5400000">
            <a:off x="7882723" y="3266497"/>
            <a:ext cx="587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Density Difference (individuals/m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</p:txBody>
      </p:sp>
      <p:pic>
        <p:nvPicPr>
          <p:cNvPr id="26" name="Picture 25" descr="A colorful gradient with numbers&#10;&#10;Description automatically generated with medium confidence">
            <a:extLst>
              <a:ext uri="{FF2B5EF4-FFF2-40B4-BE49-F238E27FC236}">
                <a16:creationId xmlns:a16="http://schemas.microsoft.com/office/drawing/2014/main" id="{6EB9556C-2D7C-2FE2-90CF-D4DAC111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3" y="930682"/>
            <a:ext cx="2817962" cy="1800000"/>
          </a:xfrm>
          <a:prstGeom prst="rect">
            <a:avLst/>
          </a:prstGeom>
        </p:spPr>
      </p:pic>
      <p:pic>
        <p:nvPicPr>
          <p:cNvPr id="32" name="Picture 31" descr="A rainbow colored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DBC5ADFC-8F72-56E7-345E-2372D215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84" y="2615817"/>
            <a:ext cx="2817962" cy="1800000"/>
          </a:xfrm>
          <a:prstGeom prst="rect">
            <a:avLst/>
          </a:prstGeom>
        </p:spPr>
      </p:pic>
      <p:pic>
        <p:nvPicPr>
          <p:cNvPr id="35" name="Picture 34" descr="A colorful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49079FE0-A90C-F5D4-2ED0-3CD53EAD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945" y="4291541"/>
            <a:ext cx="2817962" cy="1800000"/>
          </a:xfrm>
          <a:prstGeom prst="rect">
            <a:avLst/>
          </a:prstGeom>
        </p:spPr>
      </p:pic>
      <p:pic>
        <p:nvPicPr>
          <p:cNvPr id="37" name="Picture 36" descr="A colorful gradien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81ECECD3-4535-09D4-C556-71DF091E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855" y="921538"/>
            <a:ext cx="2817962" cy="1800000"/>
          </a:xfrm>
          <a:prstGeom prst="rect">
            <a:avLst/>
          </a:prstGeom>
        </p:spPr>
      </p:pic>
      <p:pic>
        <p:nvPicPr>
          <p:cNvPr id="39" name="Picture 38" descr="A colorful gradien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F3A5B831-20A1-5438-D618-1F82CA6EC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067" y="2607162"/>
            <a:ext cx="2817962" cy="1800000"/>
          </a:xfrm>
          <a:prstGeom prst="rect">
            <a:avLst/>
          </a:prstGeom>
        </p:spPr>
      </p:pic>
      <p:pic>
        <p:nvPicPr>
          <p:cNvPr id="41" name="Picture 40" descr="A colorful gradient with numbers&#10;&#10;Description automatically generated with medium confidence">
            <a:extLst>
              <a:ext uri="{FF2B5EF4-FFF2-40B4-BE49-F238E27FC236}">
                <a16:creationId xmlns:a16="http://schemas.microsoft.com/office/drawing/2014/main" id="{FE516292-67A7-AD0E-EAEB-41D652969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281" y="4287777"/>
            <a:ext cx="2817962" cy="1800000"/>
          </a:xfrm>
          <a:prstGeom prst="rect">
            <a:avLst/>
          </a:prstGeom>
        </p:spPr>
      </p:pic>
      <p:pic>
        <p:nvPicPr>
          <p:cNvPr id="20" name="Picture 19" descr="A colorful gradient with numbers&#10;&#10;Description automatically generated with medium confidence">
            <a:extLst>
              <a:ext uri="{FF2B5EF4-FFF2-40B4-BE49-F238E27FC236}">
                <a16:creationId xmlns:a16="http://schemas.microsoft.com/office/drawing/2014/main" id="{3046D928-18B4-091D-40BB-4DFF4EC44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176" y="926216"/>
            <a:ext cx="2817962" cy="1800000"/>
          </a:xfrm>
          <a:prstGeom prst="rect">
            <a:avLst/>
          </a:prstGeom>
        </p:spPr>
      </p:pic>
      <p:pic>
        <p:nvPicPr>
          <p:cNvPr id="16" name="Picture 15" descr="A rainbow colored chart with numbers&#10;&#10;Description automatically generated">
            <a:extLst>
              <a:ext uri="{FF2B5EF4-FFF2-40B4-BE49-F238E27FC236}">
                <a16:creationId xmlns:a16="http://schemas.microsoft.com/office/drawing/2014/main" id="{3CF1E23B-131C-D949-7F6C-B060957C1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687" y="2604956"/>
            <a:ext cx="2817962" cy="1800000"/>
          </a:xfrm>
          <a:prstGeom prst="rect">
            <a:avLst/>
          </a:prstGeom>
        </p:spPr>
      </p:pic>
      <p:pic>
        <p:nvPicPr>
          <p:cNvPr id="24" name="Picture 23" descr="A colorful gradient with numbers&#10;&#10;Description automatically generated with low confidence">
            <a:extLst>
              <a:ext uri="{FF2B5EF4-FFF2-40B4-BE49-F238E27FC236}">
                <a16:creationId xmlns:a16="http://schemas.microsoft.com/office/drawing/2014/main" id="{4F88C094-389A-DB4D-EE42-4E0BFEA69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9176" y="4271715"/>
            <a:ext cx="2817962" cy="18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ADDB9-9CF7-F5DC-3510-57B5DE7994F4}"/>
              </a:ext>
            </a:extLst>
          </p:cNvPr>
          <p:cNvSpPr txBox="1"/>
          <p:nvPr/>
        </p:nvSpPr>
        <p:spPr>
          <a:xfrm rot="16200000">
            <a:off x="1242923" y="3122475"/>
            <a:ext cx="100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Fusiform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0170A-05F4-DD90-ADCD-25DC9909A5B0}"/>
              </a:ext>
            </a:extLst>
          </p:cNvPr>
          <p:cNvSpPr txBox="1"/>
          <p:nvPr/>
        </p:nvSpPr>
        <p:spPr>
          <a:xfrm rot="16200000">
            <a:off x="1191248" y="1524975"/>
            <a:ext cx="111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Elongated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CE019-52AD-E1AC-D38F-8347BA28AF3A}"/>
              </a:ext>
            </a:extLst>
          </p:cNvPr>
          <p:cNvSpPr txBox="1"/>
          <p:nvPr/>
        </p:nvSpPr>
        <p:spPr>
          <a:xfrm rot="16200000">
            <a:off x="1151758" y="4825172"/>
            <a:ext cx="11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Globiform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795FC3-AB87-78CA-19C8-27EA13010B3C}"/>
              </a:ext>
            </a:extLst>
          </p:cNvPr>
          <p:cNvSpPr txBox="1"/>
          <p:nvPr/>
        </p:nvSpPr>
        <p:spPr>
          <a:xfrm>
            <a:off x="2147780" y="766606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29534D-B274-A1C2-6AF1-AE92650BD1A9}"/>
              </a:ext>
            </a:extLst>
          </p:cNvPr>
          <p:cNvSpPr txBox="1"/>
          <p:nvPr/>
        </p:nvSpPr>
        <p:spPr>
          <a:xfrm>
            <a:off x="4450495" y="736872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F53E75-DD7B-A885-DB27-C3E75C25C64C}"/>
              </a:ext>
            </a:extLst>
          </p:cNvPr>
          <p:cNvSpPr txBox="1"/>
          <p:nvPr/>
        </p:nvSpPr>
        <p:spPr>
          <a:xfrm>
            <a:off x="6819017" y="746016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6E57-1A15-7331-B365-177438D400FD}"/>
              </a:ext>
            </a:extLst>
          </p:cNvPr>
          <p:cNvSpPr txBox="1"/>
          <p:nvPr/>
        </p:nvSpPr>
        <p:spPr>
          <a:xfrm>
            <a:off x="2147780" y="2462912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394F2-DB28-594D-DAA0-BF2F77DFB202}"/>
              </a:ext>
            </a:extLst>
          </p:cNvPr>
          <p:cNvSpPr txBox="1"/>
          <p:nvPr/>
        </p:nvSpPr>
        <p:spPr>
          <a:xfrm>
            <a:off x="4450495" y="2433178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901F-BF07-C5EA-E04E-DE7ED26BE030}"/>
              </a:ext>
            </a:extLst>
          </p:cNvPr>
          <p:cNvSpPr txBox="1"/>
          <p:nvPr/>
        </p:nvSpPr>
        <p:spPr>
          <a:xfrm>
            <a:off x="6819017" y="2442322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0C91D2-0963-F320-9AB6-64FB19790165}"/>
              </a:ext>
            </a:extLst>
          </p:cNvPr>
          <p:cNvSpPr txBox="1"/>
          <p:nvPr/>
        </p:nvSpPr>
        <p:spPr>
          <a:xfrm>
            <a:off x="2143487" y="4141569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E70FBC-288A-57BD-1EA0-869A8A5D77BF}"/>
              </a:ext>
            </a:extLst>
          </p:cNvPr>
          <p:cNvSpPr txBox="1"/>
          <p:nvPr/>
        </p:nvSpPr>
        <p:spPr>
          <a:xfrm>
            <a:off x="4446202" y="4111835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3F2BED-9BE0-2013-3096-DC4039A893D7}"/>
              </a:ext>
            </a:extLst>
          </p:cNvPr>
          <p:cNvSpPr txBox="1"/>
          <p:nvPr/>
        </p:nvSpPr>
        <p:spPr>
          <a:xfrm>
            <a:off x="6814724" y="4120979"/>
            <a:ext cx="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7A60F6-7DC5-DBA7-BF47-3E27496DA73A}"/>
              </a:ext>
            </a:extLst>
          </p:cNvPr>
          <p:cNvSpPr txBox="1"/>
          <p:nvPr/>
        </p:nvSpPr>
        <p:spPr>
          <a:xfrm>
            <a:off x="9131629" y="1158598"/>
            <a:ext cx="134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0C1822-02CD-90A6-463D-BCF0FB7ABC17}"/>
              </a:ext>
            </a:extLst>
          </p:cNvPr>
          <p:cNvCxnSpPr>
            <a:cxnSpLocks/>
          </p:cNvCxnSpPr>
          <p:nvPr/>
        </p:nvCxnSpPr>
        <p:spPr>
          <a:xfrm flipV="1">
            <a:off x="9269339" y="1106204"/>
            <a:ext cx="0" cy="4518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55566B-A880-05C5-CCA7-12EE76291751}"/>
              </a:ext>
            </a:extLst>
          </p:cNvPr>
          <p:cNvCxnSpPr>
            <a:cxnSpLocks/>
          </p:cNvCxnSpPr>
          <p:nvPr/>
        </p:nvCxnSpPr>
        <p:spPr>
          <a:xfrm>
            <a:off x="9269339" y="1715616"/>
            <a:ext cx="0" cy="45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9737A9-06B1-6013-633D-7E6AE0C07744}"/>
              </a:ext>
            </a:extLst>
          </p:cNvPr>
          <p:cNvSpPr txBox="1"/>
          <p:nvPr/>
        </p:nvSpPr>
        <p:spPr>
          <a:xfrm>
            <a:off x="9070832" y="3357288"/>
            <a:ext cx="14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D9CA7C-A0CF-5207-19C3-182D39021709}"/>
              </a:ext>
            </a:extLst>
          </p:cNvPr>
          <p:cNvSpPr txBox="1"/>
          <p:nvPr/>
        </p:nvSpPr>
        <p:spPr>
          <a:xfrm>
            <a:off x="9131629" y="2837338"/>
            <a:ext cx="134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EE9038-8E15-EAAC-97C5-46CCD13A73F6}"/>
              </a:ext>
            </a:extLst>
          </p:cNvPr>
          <p:cNvCxnSpPr>
            <a:cxnSpLocks/>
          </p:cNvCxnSpPr>
          <p:nvPr/>
        </p:nvCxnSpPr>
        <p:spPr>
          <a:xfrm flipV="1">
            <a:off x="9269339" y="2784944"/>
            <a:ext cx="0" cy="4518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7C173A-3975-7E54-56A8-8AF080C39BE9}"/>
              </a:ext>
            </a:extLst>
          </p:cNvPr>
          <p:cNvCxnSpPr>
            <a:cxnSpLocks/>
          </p:cNvCxnSpPr>
          <p:nvPr/>
        </p:nvCxnSpPr>
        <p:spPr>
          <a:xfrm>
            <a:off x="9269339" y="3394356"/>
            <a:ext cx="0" cy="45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19697B-329D-5256-1759-6E7988E31012}"/>
              </a:ext>
            </a:extLst>
          </p:cNvPr>
          <p:cNvSpPr txBox="1"/>
          <p:nvPr/>
        </p:nvSpPr>
        <p:spPr>
          <a:xfrm>
            <a:off x="9070832" y="5017909"/>
            <a:ext cx="14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E2A308-1BB0-736C-0215-765ACA551E8B}"/>
              </a:ext>
            </a:extLst>
          </p:cNvPr>
          <p:cNvSpPr txBox="1"/>
          <p:nvPr/>
        </p:nvSpPr>
        <p:spPr>
          <a:xfrm>
            <a:off x="9131629" y="4497959"/>
            <a:ext cx="134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31C11-B061-B033-A99A-5B6E930294E5}"/>
              </a:ext>
            </a:extLst>
          </p:cNvPr>
          <p:cNvCxnSpPr>
            <a:cxnSpLocks/>
          </p:cNvCxnSpPr>
          <p:nvPr/>
        </p:nvCxnSpPr>
        <p:spPr>
          <a:xfrm flipV="1">
            <a:off x="9269339" y="4445565"/>
            <a:ext cx="0" cy="4518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E48793-1EF8-752E-F704-84A52CD13985}"/>
              </a:ext>
            </a:extLst>
          </p:cNvPr>
          <p:cNvCxnSpPr>
            <a:cxnSpLocks/>
          </p:cNvCxnSpPr>
          <p:nvPr/>
        </p:nvCxnSpPr>
        <p:spPr>
          <a:xfrm>
            <a:off x="9269339" y="5054977"/>
            <a:ext cx="0" cy="45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80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0FFF-1598-1172-6037-6764CF6C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Belt Habitat Traits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E86ED-9129-AB7B-0449-A89701FDB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percentage of an octocoral&#10;&#10;Description automatically generated">
            <a:extLst>
              <a:ext uri="{FF2B5EF4-FFF2-40B4-BE49-F238E27FC236}">
                <a16:creationId xmlns:a16="http://schemas.microsoft.com/office/drawing/2014/main" id="{8CF39C3B-2A0F-B86C-D05F-34A08DD2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83" y="2661101"/>
            <a:ext cx="3018834" cy="1800000"/>
          </a:xfrm>
          <a:prstGeom prst="rect">
            <a:avLst/>
          </a:prstGeom>
        </p:spPr>
      </p:pic>
      <p:pic>
        <p:nvPicPr>
          <p:cNvPr id="5" name="Picture 4" descr="A graph showing the percentage of coral&#10;&#10;Description automatically generated">
            <a:extLst>
              <a:ext uri="{FF2B5EF4-FFF2-40B4-BE49-F238E27FC236}">
                <a16:creationId xmlns:a16="http://schemas.microsoft.com/office/drawing/2014/main" id="{645F2C93-C0A4-2B02-E2B8-54A88364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3" y="596900"/>
            <a:ext cx="3018834" cy="1800000"/>
          </a:xfrm>
          <a:prstGeom prst="rect">
            <a:avLst/>
          </a:prstGeom>
        </p:spPr>
      </p:pic>
      <p:pic>
        <p:nvPicPr>
          <p:cNvPr id="7" name="Picture 6" descr="A diagram of different types of patchwork&#10;&#10;Description automatically generated">
            <a:extLst>
              <a:ext uri="{FF2B5EF4-FFF2-40B4-BE49-F238E27FC236}">
                <a16:creationId xmlns:a16="http://schemas.microsoft.com/office/drawing/2014/main" id="{B06C86FE-D00A-98EF-7E3D-DD524EFF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83" y="4725302"/>
            <a:ext cx="3018834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9EECC-84F1-AC8D-D8AB-DC27CEAC1491}"/>
              </a:ext>
            </a:extLst>
          </p:cNvPr>
          <p:cNvSpPr/>
          <p:nvPr/>
        </p:nvSpPr>
        <p:spPr>
          <a:xfrm>
            <a:off x="4586583" y="402956"/>
            <a:ext cx="233390" cy="6276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D651D-3BDE-6909-BA49-8F5A8909629C}"/>
              </a:ext>
            </a:extLst>
          </p:cNvPr>
          <p:cNvSpPr txBox="1"/>
          <p:nvPr/>
        </p:nvSpPr>
        <p:spPr>
          <a:xfrm rot="16200000">
            <a:off x="1297083" y="3083796"/>
            <a:ext cx="6567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C9C4-927A-36C7-AE9D-CCE6E1C86E53}"/>
              </a:ext>
            </a:extLst>
          </p:cNvPr>
          <p:cNvSpPr txBox="1"/>
          <p:nvPr/>
        </p:nvSpPr>
        <p:spPr>
          <a:xfrm>
            <a:off x="7411013" y="554500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3A6E3-8EA6-1269-CC7C-7677534BBBA1}"/>
              </a:ext>
            </a:extLst>
          </p:cNvPr>
          <p:cNvCxnSpPr>
            <a:cxnSpLocks/>
          </p:cNvCxnSpPr>
          <p:nvPr/>
        </p:nvCxnSpPr>
        <p:spPr>
          <a:xfrm flipV="1">
            <a:off x="7738966" y="87473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5D88B-25C7-209C-B949-29A15E63AB7A}"/>
              </a:ext>
            </a:extLst>
          </p:cNvPr>
          <p:cNvCxnSpPr>
            <a:cxnSpLocks/>
          </p:cNvCxnSpPr>
          <p:nvPr/>
        </p:nvCxnSpPr>
        <p:spPr>
          <a:xfrm>
            <a:off x="7738966" y="139225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046F27-0347-9D04-AD72-8695604AA330}"/>
              </a:ext>
            </a:extLst>
          </p:cNvPr>
          <p:cNvSpPr txBox="1"/>
          <p:nvPr/>
        </p:nvSpPr>
        <p:spPr>
          <a:xfrm>
            <a:off x="7335917" y="1771281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C988B-63F2-339A-5DC4-34502AC0B973}"/>
              </a:ext>
            </a:extLst>
          </p:cNvPr>
          <p:cNvSpPr txBox="1"/>
          <p:nvPr/>
        </p:nvSpPr>
        <p:spPr>
          <a:xfrm>
            <a:off x="7411013" y="263990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988E45-7C02-D0B3-A0C6-AFD1727ACB35}"/>
              </a:ext>
            </a:extLst>
          </p:cNvPr>
          <p:cNvCxnSpPr>
            <a:cxnSpLocks/>
          </p:cNvCxnSpPr>
          <p:nvPr/>
        </p:nvCxnSpPr>
        <p:spPr>
          <a:xfrm flipV="1">
            <a:off x="7738966" y="296013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78F6C2-81FA-3B1C-1FA9-FBFF954C2737}"/>
              </a:ext>
            </a:extLst>
          </p:cNvPr>
          <p:cNvCxnSpPr>
            <a:cxnSpLocks/>
          </p:cNvCxnSpPr>
          <p:nvPr/>
        </p:nvCxnSpPr>
        <p:spPr>
          <a:xfrm>
            <a:off x="7738966" y="347766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EEEBD4-3FD0-63E0-0239-5D474DC86D56}"/>
              </a:ext>
            </a:extLst>
          </p:cNvPr>
          <p:cNvSpPr txBox="1"/>
          <p:nvPr/>
        </p:nvSpPr>
        <p:spPr>
          <a:xfrm>
            <a:off x="7335917" y="385668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22F30-5987-2EB8-6E38-A11173C9794A}"/>
              </a:ext>
            </a:extLst>
          </p:cNvPr>
          <p:cNvSpPr txBox="1"/>
          <p:nvPr/>
        </p:nvSpPr>
        <p:spPr>
          <a:xfrm>
            <a:off x="7411013" y="4679752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6A6175-47CA-8A10-B8D6-FA552987499D}"/>
              </a:ext>
            </a:extLst>
          </p:cNvPr>
          <p:cNvCxnSpPr>
            <a:cxnSpLocks/>
          </p:cNvCxnSpPr>
          <p:nvPr/>
        </p:nvCxnSpPr>
        <p:spPr>
          <a:xfrm flipV="1">
            <a:off x="7738966" y="499998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6D7EE-B4E2-7C3D-AE13-079729BC5976}"/>
              </a:ext>
            </a:extLst>
          </p:cNvPr>
          <p:cNvCxnSpPr>
            <a:cxnSpLocks/>
          </p:cNvCxnSpPr>
          <p:nvPr/>
        </p:nvCxnSpPr>
        <p:spPr>
          <a:xfrm>
            <a:off x="7738966" y="551751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D1F829-14B5-FD50-C2AB-34CFC9C872F2}"/>
              </a:ext>
            </a:extLst>
          </p:cNvPr>
          <p:cNvSpPr txBox="1"/>
          <p:nvPr/>
        </p:nvSpPr>
        <p:spPr>
          <a:xfrm>
            <a:off x="7335917" y="5896533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534FC-9028-5776-5313-25E114DB4A66}"/>
              </a:ext>
            </a:extLst>
          </p:cNvPr>
          <p:cNvSpPr txBox="1"/>
          <p:nvPr/>
        </p:nvSpPr>
        <p:spPr>
          <a:xfrm>
            <a:off x="5546968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A5A4-A9F6-A3EF-4FB1-D7C0243CA9B6}"/>
              </a:ext>
            </a:extLst>
          </p:cNvPr>
          <p:cNvSpPr txBox="1"/>
          <p:nvPr/>
        </p:nvSpPr>
        <p:spPr>
          <a:xfrm>
            <a:off x="6732974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D93212-4EDD-116E-8DB0-CEBCFE223EE4}"/>
              </a:ext>
            </a:extLst>
          </p:cNvPr>
          <p:cNvSpPr txBox="1"/>
          <p:nvPr/>
        </p:nvSpPr>
        <p:spPr>
          <a:xfrm>
            <a:off x="4874144" y="24237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9BCB2-31DC-FB27-846C-224523563D18}"/>
              </a:ext>
            </a:extLst>
          </p:cNvPr>
          <p:cNvSpPr txBox="1"/>
          <p:nvPr/>
        </p:nvSpPr>
        <p:spPr>
          <a:xfrm>
            <a:off x="4865537" y="230301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34361-AC56-F132-6151-639054E1BA0C}"/>
              </a:ext>
            </a:extLst>
          </p:cNvPr>
          <p:cNvSpPr txBox="1"/>
          <p:nvPr/>
        </p:nvSpPr>
        <p:spPr>
          <a:xfrm>
            <a:off x="4844596" y="4363656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133267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BCAA-23D5-E4D9-C1C3-4A51B409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Traits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9BC3E-5BCC-0B2E-C568-34541E277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8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BA4AAD8-70FF-BC49-E151-697E2EFE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070" y="2673081"/>
            <a:ext cx="3015648" cy="1620000"/>
          </a:xfrm>
          <a:prstGeom prst="rect">
            <a:avLst/>
          </a:prstGeom>
        </p:spPr>
      </p:pic>
      <p:pic>
        <p:nvPicPr>
          <p:cNvPr id="11" name="Picture 10" descr="A graph of body shapes&#10;&#10;Description automatically generated">
            <a:extLst>
              <a:ext uri="{FF2B5EF4-FFF2-40B4-BE49-F238E27FC236}">
                <a16:creationId xmlns:a16="http://schemas.microsoft.com/office/drawing/2014/main" id="{38474A7C-F139-F191-7C29-3AD54FF5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70" y="4527074"/>
            <a:ext cx="3015648" cy="1620000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99A2411-987B-5FFD-FE55-F63D06DD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70" y="679990"/>
            <a:ext cx="3015648" cy="1620000"/>
          </a:xfrm>
          <a:prstGeom prst="rect">
            <a:avLst/>
          </a:prstGeom>
        </p:spPr>
      </p:pic>
      <p:pic>
        <p:nvPicPr>
          <p:cNvPr id="15" name="Picture 14" descr="A diagram of a water column position&#10;&#10;Description automatically generated">
            <a:extLst>
              <a:ext uri="{FF2B5EF4-FFF2-40B4-BE49-F238E27FC236}">
                <a16:creationId xmlns:a16="http://schemas.microsoft.com/office/drawing/2014/main" id="{C6D733DF-FF99-3A14-DA71-6A572E48E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196" y="679990"/>
            <a:ext cx="3015648" cy="1620000"/>
          </a:xfrm>
          <a:prstGeom prst="rect">
            <a:avLst/>
          </a:prstGeom>
        </p:spPr>
      </p:pic>
      <p:pic>
        <p:nvPicPr>
          <p:cNvPr id="19" name="Picture 18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AF2B53A-805E-B64A-E753-93D362E0F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70" y="2647075"/>
            <a:ext cx="3015648" cy="1620000"/>
          </a:xfrm>
          <a:prstGeom prst="rect">
            <a:avLst/>
          </a:prstGeom>
        </p:spPr>
      </p:pic>
      <p:pic>
        <p:nvPicPr>
          <p:cNvPr id="21" name="Picture 20" descr="A graph showing a survey area difference&#10;&#10;Description automatically generated">
            <a:extLst>
              <a:ext uri="{FF2B5EF4-FFF2-40B4-BE49-F238E27FC236}">
                <a16:creationId xmlns:a16="http://schemas.microsoft.com/office/drawing/2014/main" id="{7ED46574-A216-9858-E021-E81422124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196" y="4527074"/>
            <a:ext cx="3015648" cy="16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BBA05F-B443-A58A-7C22-B03151475E7D}"/>
              </a:ext>
            </a:extLst>
          </p:cNvPr>
          <p:cNvSpPr txBox="1"/>
          <p:nvPr/>
        </p:nvSpPr>
        <p:spPr>
          <a:xfrm rot="16200000">
            <a:off x="-2185905" y="3162690"/>
            <a:ext cx="54972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334D6A-ED8E-F584-A5EF-67AA909AC61A}"/>
              </a:ext>
            </a:extLst>
          </p:cNvPr>
          <p:cNvSpPr txBox="1"/>
          <p:nvPr/>
        </p:nvSpPr>
        <p:spPr>
          <a:xfrm>
            <a:off x="5558888" y="60596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CFE64-B614-F054-11FE-16329E572B68}"/>
              </a:ext>
            </a:extLst>
          </p:cNvPr>
          <p:cNvSpPr txBox="1"/>
          <p:nvPr/>
        </p:nvSpPr>
        <p:spPr>
          <a:xfrm>
            <a:off x="6833893" y="446692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F5AB0-D472-76B3-E1B9-73ABF05333D0}"/>
              </a:ext>
            </a:extLst>
          </p:cNvPr>
          <p:cNvSpPr txBox="1"/>
          <p:nvPr/>
        </p:nvSpPr>
        <p:spPr>
          <a:xfrm>
            <a:off x="1657162" y="446692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0B66D-7CB9-5DF3-E734-7CCAC7ABEA7E}"/>
              </a:ext>
            </a:extLst>
          </p:cNvPr>
          <p:cNvSpPr txBox="1"/>
          <p:nvPr/>
        </p:nvSpPr>
        <p:spPr>
          <a:xfrm>
            <a:off x="2933657" y="473156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C1ADB5-91C5-31DB-808F-D93F75F9D125}"/>
              </a:ext>
            </a:extLst>
          </p:cNvPr>
          <p:cNvSpPr txBox="1"/>
          <p:nvPr/>
        </p:nvSpPr>
        <p:spPr>
          <a:xfrm>
            <a:off x="1657162" y="439689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C8E84-6263-A491-0F2B-24237DDF5A78}"/>
              </a:ext>
            </a:extLst>
          </p:cNvPr>
          <p:cNvSpPr txBox="1"/>
          <p:nvPr/>
        </p:nvSpPr>
        <p:spPr>
          <a:xfrm>
            <a:off x="2924604" y="4293081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4F3FC-6517-650F-76A9-B51289832B32}"/>
              </a:ext>
            </a:extLst>
          </p:cNvPr>
          <p:cNvSpPr txBox="1"/>
          <p:nvPr/>
        </p:nvSpPr>
        <p:spPr>
          <a:xfrm>
            <a:off x="5332678" y="257464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1152C-77EA-FDA5-4BD0-26F53404CCA8}"/>
              </a:ext>
            </a:extLst>
          </p:cNvPr>
          <p:cNvSpPr txBox="1"/>
          <p:nvPr/>
        </p:nvSpPr>
        <p:spPr>
          <a:xfrm>
            <a:off x="6201635" y="241515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AF4C9E-3862-5D79-2588-D7C713D0DD84}"/>
              </a:ext>
            </a:extLst>
          </p:cNvPr>
          <p:cNvSpPr txBox="1"/>
          <p:nvPr/>
        </p:nvSpPr>
        <p:spPr>
          <a:xfrm>
            <a:off x="7061834" y="252161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742A0-97BF-E292-921B-1A7C9AC379CF}"/>
              </a:ext>
            </a:extLst>
          </p:cNvPr>
          <p:cNvSpPr txBox="1"/>
          <p:nvPr/>
        </p:nvSpPr>
        <p:spPr>
          <a:xfrm>
            <a:off x="1112757" y="2410452"/>
            <a:ext cx="252350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estimate = 0.005  z-value = 4.67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3B413-2F93-45AE-1DAB-ECF3C7A2FF59}"/>
              </a:ext>
            </a:extLst>
          </p:cNvPr>
          <p:cNvSpPr txBox="1"/>
          <p:nvPr/>
        </p:nvSpPr>
        <p:spPr>
          <a:xfrm>
            <a:off x="3508445" y="549002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B097BB-28D7-6BA9-2839-C9A3B63DA22D}"/>
              </a:ext>
            </a:extLst>
          </p:cNvPr>
          <p:cNvCxnSpPr>
            <a:cxnSpLocks/>
          </p:cNvCxnSpPr>
          <p:nvPr/>
        </p:nvCxnSpPr>
        <p:spPr>
          <a:xfrm flipV="1">
            <a:off x="4145565" y="97881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12C8BE-76BE-E499-4D4E-543EDA41B099}"/>
              </a:ext>
            </a:extLst>
          </p:cNvPr>
          <p:cNvCxnSpPr>
            <a:cxnSpLocks/>
          </p:cNvCxnSpPr>
          <p:nvPr/>
        </p:nvCxnSpPr>
        <p:spPr>
          <a:xfrm>
            <a:off x="4145565" y="149633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10DED9-F6F0-A57D-4F0B-EE71B9246819}"/>
              </a:ext>
            </a:extLst>
          </p:cNvPr>
          <p:cNvSpPr txBox="1"/>
          <p:nvPr/>
        </p:nvSpPr>
        <p:spPr>
          <a:xfrm>
            <a:off x="3434664" y="1833010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8018D2-3A3D-6AF2-2257-98AE819093BC}"/>
              </a:ext>
            </a:extLst>
          </p:cNvPr>
          <p:cNvSpPr txBox="1"/>
          <p:nvPr/>
        </p:nvSpPr>
        <p:spPr>
          <a:xfrm>
            <a:off x="3508445" y="2510317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129DDB-86AC-214D-6DAE-ACF099BE0DDA}"/>
              </a:ext>
            </a:extLst>
          </p:cNvPr>
          <p:cNvCxnSpPr>
            <a:cxnSpLocks/>
          </p:cNvCxnSpPr>
          <p:nvPr/>
        </p:nvCxnSpPr>
        <p:spPr>
          <a:xfrm flipV="1">
            <a:off x="4145565" y="294012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B77240-979E-BDAB-A6D0-BB225641164E}"/>
              </a:ext>
            </a:extLst>
          </p:cNvPr>
          <p:cNvCxnSpPr>
            <a:cxnSpLocks/>
          </p:cNvCxnSpPr>
          <p:nvPr/>
        </p:nvCxnSpPr>
        <p:spPr>
          <a:xfrm>
            <a:off x="4145565" y="345765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0BF0154-8098-263E-D1BB-6851C05A9B85}"/>
              </a:ext>
            </a:extLst>
          </p:cNvPr>
          <p:cNvSpPr txBox="1"/>
          <p:nvPr/>
        </p:nvSpPr>
        <p:spPr>
          <a:xfrm>
            <a:off x="3434664" y="3794325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4C1EB-8654-4712-567F-35A22460E963}"/>
              </a:ext>
            </a:extLst>
          </p:cNvPr>
          <p:cNvSpPr txBox="1"/>
          <p:nvPr/>
        </p:nvSpPr>
        <p:spPr>
          <a:xfrm>
            <a:off x="3508445" y="4390910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A1628F-AFF4-DF00-EE34-2CA5DECF1AA6}"/>
              </a:ext>
            </a:extLst>
          </p:cNvPr>
          <p:cNvCxnSpPr>
            <a:cxnSpLocks/>
          </p:cNvCxnSpPr>
          <p:nvPr/>
        </p:nvCxnSpPr>
        <p:spPr>
          <a:xfrm flipV="1">
            <a:off x="4145565" y="482072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C5978A-3260-5C91-8E03-BEBE6AC0A4F0}"/>
              </a:ext>
            </a:extLst>
          </p:cNvPr>
          <p:cNvCxnSpPr>
            <a:cxnSpLocks/>
          </p:cNvCxnSpPr>
          <p:nvPr/>
        </p:nvCxnSpPr>
        <p:spPr>
          <a:xfrm>
            <a:off x="4145565" y="533824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9B1D65-5ACC-708B-99A5-D2F3A1C246A6}"/>
              </a:ext>
            </a:extLst>
          </p:cNvPr>
          <p:cNvSpPr txBox="1"/>
          <p:nvPr/>
        </p:nvSpPr>
        <p:spPr>
          <a:xfrm>
            <a:off x="3434664" y="5674918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6B3B7E-08E6-9CA5-5C2C-68F024A68025}"/>
              </a:ext>
            </a:extLst>
          </p:cNvPr>
          <p:cNvSpPr txBox="1"/>
          <p:nvPr/>
        </p:nvSpPr>
        <p:spPr>
          <a:xfrm>
            <a:off x="7411284" y="546023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F8CFBD-2A15-AFCF-D2EA-E29DAF4424BF}"/>
              </a:ext>
            </a:extLst>
          </p:cNvPr>
          <p:cNvCxnSpPr>
            <a:cxnSpLocks/>
          </p:cNvCxnSpPr>
          <p:nvPr/>
        </p:nvCxnSpPr>
        <p:spPr>
          <a:xfrm flipV="1">
            <a:off x="8048404" y="975834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39DB20-1D21-D8B9-2ADC-DCFC54F31B46}"/>
              </a:ext>
            </a:extLst>
          </p:cNvPr>
          <p:cNvCxnSpPr>
            <a:cxnSpLocks/>
          </p:cNvCxnSpPr>
          <p:nvPr/>
        </p:nvCxnSpPr>
        <p:spPr>
          <a:xfrm>
            <a:off x="8048404" y="1493356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0D68EBA-C322-F890-36B0-AB08F80F030C}"/>
              </a:ext>
            </a:extLst>
          </p:cNvPr>
          <p:cNvSpPr txBox="1"/>
          <p:nvPr/>
        </p:nvSpPr>
        <p:spPr>
          <a:xfrm>
            <a:off x="7337503" y="1830031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6BA226-0A2C-EA4E-9CF1-C1E6BBF82424}"/>
              </a:ext>
            </a:extLst>
          </p:cNvPr>
          <p:cNvSpPr txBox="1"/>
          <p:nvPr/>
        </p:nvSpPr>
        <p:spPr>
          <a:xfrm>
            <a:off x="7439175" y="2507736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49E9D-4CC6-1CC6-B79B-D388C31DC305}"/>
              </a:ext>
            </a:extLst>
          </p:cNvPr>
          <p:cNvCxnSpPr>
            <a:cxnSpLocks/>
          </p:cNvCxnSpPr>
          <p:nvPr/>
        </p:nvCxnSpPr>
        <p:spPr>
          <a:xfrm flipV="1">
            <a:off x="8076295" y="293754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5E8C50-264F-A930-BBEA-CDB8D79CE0C2}"/>
              </a:ext>
            </a:extLst>
          </p:cNvPr>
          <p:cNvCxnSpPr>
            <a:cxnSpLocks/>
          </p:cNvCxnSpPr>
          <p:nvPr/>
        </p:nvCxnSpPr>
        <p:spPr>
          <a:xfrm>
            <a:off x="8076295" y="345506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5F1E952-3BD3-74E3-3804-DADB47D4F192}"/>
              </a:ext>
            </a:extLst>
          </p:cNvPr>
          <p:cNvSpPr txBox="1"/>
          <p:nvPr/>
        </p:nvSpPr>
        <p:spPr>
          <a:xfrm>
            <a:off x="7365394" y="3791744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D83865-3679-FCE5-E469-67F00C7DB39E}"/>
              </a:ext>
            </a:extLst>
          </p:cNvPr>
          <p:cNvSpPr txBox="1"/>
          <p:nvPr/>
        </p:nvSpPr>
        <p:spPr>
          <a:xfrm>
            <a:off x="7485065" y="4399783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0444B7-82A0-7014-1749-E9C272FDE4AD}"/>
              </a:ext>
            </a:extLst>
          </p:cNvPr>
          <p:cNvCxnSpPr>
            <a:cxnSpLocks/>
          </p:cNvCxnSpPr>
          <p:nvPr/>
        </p:nvCxnSpPr>
        <p:spPr>
          <a:xfrm flipV="1">
            <a:off x="8122185" y="4829594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1DDF18-054A-67B1-41C2-FA9CE5BAF0FD}"/>
              </a:ext>
            </a:extLst>
          </p:cNvPr>
          <p:cNvCxnSpPr>
            <a:cxnSpLocks/>
          </p:cNvCxnSpPr>
          <p:nvPr/>
        </p:nvCxnSpPr>
        <p:spPr>
          <a:xfrm>
            <a:off x="8122185" y="5347116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9F8AB2-A26A-6E6D-698B-7E478A93DDA1}"/>
              </a:ext>
            </a:extLst>
          </p:cNvPr>
          <p:cNvSpPr txBox="1"/>
          <p:nvPr/>
        </p:nvSpPr>
        <p:spPr>
          <a:xfrm>
            <a:off x="7411284" y="5683791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62B991-292F-FB24-26B4-B621D4DC6C5C}"/>
              </a:ext>
            </a:extLst>
          </p:cNvPr>
          <p:cNvSpPr txBox="1"/>
          <p:nvPr/>
        </p:nvSpPr>
        <p:spPr>
          <a:xfrm>
            <a:off x="5018622" y="4326506"/>
            <a:ext cx="252350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estimate &lt; 0.001  z-value = 4.64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CA7C99-080E-3DED-5B82-238956C4DFBB}"/>
              </a:ext>
            </a:extLst>
          </p:cNvPr>
          <p:cNvSpPr txBox="1"/>
          <p:nvPr/>
        </p:nvSpPr>
        <p:spPr>
          <a:xfrm>
            <a:off x="669279" y="38715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2194D7-7065-EB39-14FB-CCE20E4052A5}"/>
              </a:ext>
            </a:extLst>
          </p:cNvPr>
          <p:cNvSpPr txBox="1"/>
          <p:nvPr/>
        </p:nvSpPr>
        <p:spPr>
          <a:xfrm>
            <a:off x="669279" y="23384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F72314-B968-848C-7742-2ADA0469ABB3}"/>
              </a:ext>
            </a:extLst>
          </p:cNvPr>
          <p:cNvSpPr txBox="1"/>
          <p:nvPr/>
        </p:nvSpPr>
        <p:spPr>
          <a:xfrm>
            <a:off x="4608783" y="35793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D05AA4-BEEA-8992-BE4B-CE1D16556622}"/>
              </a:ext>
            </a:extLst>
          </p:cNvPr>
          <p:cNvSpPr txBox="1"/>
          <p:nvPr/>
        </p:nvSpPr>
        <p:spPr>
          <a:xfrm>
            <a:off x="4610253" y="232829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52719C-76D8-FF14-EA22-8FF71CF6011D}"/>
              </a:ext>
            </a:extLst>
          </p:cNvPr>
          <p:cNvSpPr txBox="1"/>
          <p:nvPr/>
        </p:nvSpPr>
        <p:spPr>
          <a:xfrm>
            <a:off x="671895" y="419324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BACBD7-C090-4898-3416-1ABB4416511E}"/>
              </a:ext>
            </a:extLst>
          </p:cNvPr>
          <p:cNvSpPr txBox="1"/>
          <p:nvPr/>
        </p:nvSpPr>
        <p:spPr>
          <a:xfrm>
            <a:off x="4630108" y="4202525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F.</a:t>
            </a:r>
          </a:p>
        </p:txBody>
      </p:sp>
    </p:spTree>
    <p:extLst>
      <p:ext uri="{BB962C8B-B14F-4D97-AF65-F5344CB8AC3E}">
        <p14:creationId xmlns:p14="http://schemas.microsoft.com/office/powerpoint/2010/main" val="231402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survey area difference&#10;&#10;Description automatically generated">
            <a:extLst>
              <a:ext uri="{FF2B5EF4-FFF2-40B4-BE49-F238E27FC236}">
                <a16:creationId xmlns:a16="http://schemas.microsoft.com/office/drawing/2014/main" id="{07539C26-629F-FD7A-8DF6-DE80CEA4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3" y="3520440"/>
            <a:ext cx="4891707" cy="2538787"/>
          </a:xfrm>
          <a:prstGeom prst="rect">
            <a:avLst/>
          </a:prstGeom>
        </p:spPr>
      </p:pic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77A8B236-40E9-EDE6-4ED7-4659628B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43" y="890213"/>
            <a:ext cx="4891707" cy="2538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1C1E1-E003-DB7C-59CA-0FE2E4A7496C}"/>
              </a:ext>
            </a:extLst>
          </p:cNvPr>
          <p:cNvSpPr txBox="1"/>
          <p:nvPr/>
        </p:nvSpPr>
        <p:spPr>
          <a:xfrm>
            <a:off x="6602746" y="1202144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724043-29C2-9F62-EED3-C2FF1FEEBB7D}"/>
              </a:ext>
            </a:extLst>
          </p:cNvPr>
          <p:cNvCxnSpPr>
            <a:cxnSpLocks/>
          </p:cNvCxnSpPr>
          <p:nvPr/>
        </p:nvCxnSpPr>
        <p:spPr>
          <a:xfrm flipV="1">
            <a:off x="7239866" y="163195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0950FD-E4DA-2460-573E-A7D0D677BB1E}"/>
              </a:ext>
            </a:extLst>
          </p:cNvPr>
          <p:cNvCxnSpPr>
            <a:cxnSpLocks/>
          </p:cNvCxnSpPr>
          <p:nvPr/>
        </p:nvCxnSpPr>
        <p:spPr>
          <a:xfrm>
            <a:off x="7239866" y="214947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177323-2A3D-1325-1FFD-D672A02A1F86}"/>
              </a:ext>
            </a:extLst>
          </p:cNvPr>
          <p:cNvSpPr txBox="1"/>
          <p:nvPr/>
        </p:nvSpPr>
        <p:spPr>
          <a:xfrm>
            <a:off x="6528965" y="2486152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E6C0A-6B86-B81F-FCC2-3F0600CD6CF1}"/>
              </a:ext>
            </a:extLst>
          </p:cNvPr>
          <p:cNvSpPr txBox="1"/>
          <p:nvPr/>
        </p:nvSpPr>
        <p:spPr>
          <a:xfrm>
            <a:off x="6608842" y="3814280"/>
            <a:ext cx="129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C474B-4710-CE25-4B37-124ED60BD692}"/>
              </a:ext>
            </a:extLst>
          </p:cNvPr>
          <p:cNvCxnSpPr>
            <a:cxnSpLocks/>
          </p:cNvCxnSpPr>
          <p:nvPr/>
        </p:nvCxnSpPr>
        <p:spPr>
          <a:xfrm flipV="1">
            <a:off x="7245962" y="424409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2CA0F2-CFE8-F612-E3A3-D01B09C28B96}"/>
              </a:ext>
            </a:extLst>
          </p:cNvPr>
          <p:cNvCxnSpPr>
            <a:cxnSpLocks/>
          </p:cNvCxnSpPr>
          <p:nvPr/>
        </p:nvCxnSpPr>
        <p:spPr>
          <a:xfrm>
            <a:off x="7245962" y="476161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8A857A-5BCA-60AC-CC7B-04126B8C999A}"/>
              </a:ext>
            </a:extLst>
          </p:cNvPr>
          <p:cNvSpPr txBox="1"/>
          <p:nvPr/>
        </p:nvSpPr>
        <p:spPr>
          <a:xfrm>
            <a:off x="6535061" y="5098288"/>
            <a:ext cx="144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400FD-CB0D-CA0E-A295-D031EECCC772}"/>
              </a:ext>
            </a:extLst>
          </p:cNvPr>
          <p:cNvSpPr txBox="1"/>
          <p:nvPr/>
        </p:nvSpPr>
        <p:spPr>
          <a:xfrm>
            <a:off x="2944369" y="4941613"/>
            <a:ext cx="1347634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&lt; 0.001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4.703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43B39-8525-B1F6-123F-D752BF11E637}"/>
              </a:ext>
            </a:extLst>
          </p:cNvPr>
          <p:cNvSpPr txBox="1"/>
          <p:nvPr/>
        </p:nvSpPr>
        <p:spPr>
          <a:xfrm>
            <a:off x="3043719" y="90850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2B318-0558-F4FB-B43F-A8EFE31E3351}"/>
              </a:ext>
            </a:extLst>
          </p:cNvPr>
          <p:cNvSpPr txBox="1"/>
          <p:nvPr/>
        </p:nvSpPr>
        <p:spPr>
          <a:xfrm>
            <a:off x="5913415" y="10602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38DBC-DD73-0EE3-62D4-F735D3777854}"/>
              </a:ext>
            </a:extLst>
          </p:cNvPr>
          <p:cNvSpPr txBox="1"/>
          <p:nvPr/>
        </p:nvSpPr>
        <p:spPr>
          <a:xfrm>
            <a:off x="4469423" y="6257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28C1C-560D-9085-FDAB-A90347D79539}"/>
              </a:ext>
            </a:extLst>
          </p:cNvPr>
          <p:cNvSpPr txBox="1"/>
          <p:nvPr/>
        </p:nvSpPr>
        <p:spPr>
          <a:xfrm rot="16200000">
            <a:off x="-892974" y="3189722"/>
            <a:ext cx="54972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3A926-7F2F-A61C-6D9B-837997B84795}"/>
              </a:ext>
            </a:extLst>
          </p:cNvPr>
          <p:cNvSpPr txBox="1"/>
          <p:nvPr/>
        </p:nvSpPr>
        <p:spPr>
          <a:xfrm>
            <a:off x="2048943" y="57239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79AF3-30C2-64E9-6114-28844E2B7E3F}"/>
              </a:ext>
            </a:extLst>
          </p:cNvPr>
          <p:cNvSpPr txBox="1"/>
          <p:nvPr/>
        </p:nvSpPr>
        <p:spPr>
          <a:xfrm>
            <a:off x="2040336" y="320911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39293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dy shape&#10;&#10;AI-generated content may be incorrect.">
            <a:extLst>
              <a:ext uri="{FF2B5EF4-FFF2-40B4-BE49-F238E27FC236}">
                <a16:creationId xmlns:a16="http://schemas.microsoft.com/office/drawing/2014/main" id="{07F18AE4-0EA8-3549-2D0D-E62B6503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221" y="2625065"/>
            <a:ext cx="3149631" cy="1810418"/>
          </a:xfrm>
          <a:prstGeom prst="rect">
            <a:avLst/>
          </a:prstGeom>
        </p:spPr>
      </p:pic>
      <p:pic>
        <p:nvPicPr>
          <p:cNvPr id="5" name="Picture 4" descr="A graph of a coral cover&#10;&#10;AI-generated content may be incorrect.">
            <a:extLst>
              <a:ext uri="{FF2B5EF4-FFF2-40B4-BE49-F238E27FC236}">
                <a16:creationId xmlns:a16="http://schemas.microsoft.com/office/drawing/2014/main" id="{BB7EBF4B-7CAC-2589-81AE-487EC8CC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21" y="4686825"/>
            <a:ext cx="3149631" cy="1810418"/>
          </a:xfrm>
          <a:prstGeom prst="rect">
            <a:avLst/>
          </a:prstGeom>
        </p:spPr>
      </p:pic>
      <p:pic>
        <p:nvPicPr>
          <p:cNvPr id="7" name="Picture 6" descr="A graph of a graph showing the amount of a graph&#10;&#10;AI-generated content may be incorrect.">
            <a:extLst>
              <a:ext uri="{FF2B5EF4-FFF2-40B4-BE49-F238E27FC236}">
                <a16:creationId xmlns:a16="http://schemas.microsoft.com/office/drawing/2014/main" id="{FEACC7EA-E8CE-6872-BAA1-F77B681F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21" y="552914"/>
            <a:ext cx="3149631" cy="1810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49143F-467C-A073-9E56-CFE890E5B988}"/>
              </a:ext>
            </a:extLst>
          </p:cNvPr>
          <p:cNvSpPr txBox="1"/>
          <p:nvPr/>
        </p:nvSpPr>
        <p:spPr>
          <a:xfrm>
            <a:off x="4874144" y="24237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702C5-AA23-8F56-3574-36813A7882F7}"/>
              </a:ext>
            </a:extLst>
          </p:cNvPr>
          <p:cNvSpPr txBox="1"/>
          <p:nvPr/>
        </p:nvSpPr>
        <p:spPr>
          <a:xfrm>
            <a:off x="4865537" y="230301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374DA-575B-6D38-F170-B65AC45B83F6}"/>
              </a:ext>
            </a:extLst>
          </p:cNvPr>
          <p:cNvSpPr txBox="1"/>
          <p:nvPr/>
        </p:nvSpPr>
        <p:spPr>
          <a:xfrm>
            <a:off x="4844596" y="4363656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BF33D-7605-F5D4-7D9A-B90C3771757A}"/>
              </a:ext>
            </a:extLst>
          </p:cNvPr>
          <p:cNvSpPr txBox="1"/>
          <p:nvPr/>
        </p:nvSpPr>
        <p:spPr>
          <a:xfrm>
            <a:off x="7670786" y="88863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F1A5A-2EB0-51F8-B182-EC9A5CF84520}"/>
              </a:ext>
            </a:extLst>
          </p:cNvPr>
          <p:cNvCxnSpPr>
            <a:cxnSpLocks/>
          </p:cNvCxnSpPr>
          <p:nvPr/>
        </p:nvCxnSpPr>
        <p:spPr>
          <a:xfrm flipV="1">
            <a:off x="7998739" y="120886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3751FA-8680-2052-D0C5-9E05C85640BD}"/>
              </a:ext>
            </a:extLst>
          </p:cNvPr>
          <p:cNvCxnSpPr>
            <a:cxnSpLocks/>
          </p:cNvCxnSpPr>
          <p:nvPr/>
        </p:nvCxnSpPr>
        <p:spPr>
          <a:xfrm>
            <a:off x="7998739" y="172639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22C335-E9C8-BC0B-8127-1A70A9F089B6}"/>
              </a:ext>
            </a:extLst>
          </p:cNvPr>
          <p:cNvSpPr txBox="1"/>
          <p:nvPr/>
        </p:nvSpPr>
        <p:spPr>
          <a:xfrm>
            <a:off x="7595690" y="210541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848B0-6177-5F44-4DBB-FEF4D6446E94}"/>
              </a:ext>
            </a:extLst>
          </p:cNvPr>
          <p:cNvSpPr txBox="1"/>
          <p:nvPr/>
        </p:nvSpPr>
        <p:spPr>
          <a:xfrm>
            <a:off x="7670786" y="295989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C891A-AACE-422A-14DD-EBD5D436EFDD}"/>
              </a:ext>
            </a:extLst>
          </p:cNvPr>
          <p:cNvCxnSpPr>
            <a:cxnSpLocks/>
          </p:cNvCxnSpPr>
          <p:nvPr/>
        </p:nvCxnSpPr>
        <p:spPr>
          <a:xfrm flipV="1">
            <a:off x="7998739" y="328012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1B51AD-0B1F-5F81-5A26-0EAC651CF836}"/>
              </a:ext>
            </a:extLst>
          </p:cNvPr>
          <p:cNvCxnSpPr>
            <a:cxnSpLocks/>
          </p:cNvCxnSpPr>
          <p:nvPr/>
        </p:nvCxnSpPr>
        <p:spPr>
          <a:xfrm>
            <a:off x="7998739" y="379765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7D3679-5115-FC32-20D0-9FC25528FE30}"/>
              </a:ext>
            </a:extLst>
          </p:cNvPr>
          <p:cNvSpPr txBox="1"/>
          <p:nvPr/>
        </p:nvSpPr>
        <p:spPr>
          <a:xfrm>
            <a:off x="7595690" y="417667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191DD-3AE3-C228-98AA-6E37BFD7C8EC}"/>
              </a:ext>
            </a:extLst>
          </p:cNvPr>
          <p:cNvSpPr txBox="1"/>
          <p:nvPr/>
        </p:nvSpPr>
        <p:spPr>
          <a:xfrm>
            <a:off x="7670786" y="503115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B98DBD-2000-79F3-6FEA-01B08DC5F18A}"/>
              </a:ext>
            </a:extLst>
          </p:cNvPr>
          <p:cNvCxnSpPr>
            <a:cxnSpLocks/>
          </p:cNvCxnSpPr>
          <p:nvPr/>
        </p:nvCxnSpPr>
        <p:spPr>
          <a:xfrm flipV="1">
            <a:off x="7998739" y="535138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8E608C-674E-6CF0-0698-C07776F0AA2D}"/>
              </a:ext>
            </a:extLst>
          </p:cNvPr>
          <p:cNvCxnSpPr>
            <a:cxnSpLocks/>
          </p:cNvCxnSpPr>
          <p:nvPr/>
        </p:nvCxnSpPr>
        <p:spPr>
          <a:xfrm>
            <a:off x="7998739" y="586891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330A07-9705-2EDB-3B29-EFB36E290183}"/>
              </a:ext>
            </a:extLst>
          </p:cNvPr>
          <p:cNvSpPr txBox="1"/>
          <p:nvPr/>
        </p:nvSpPr>
        <p:spPr>
          <a:xfrm>
            <a:off x="7595690" y="624793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988C7-542B-2875-5CFB-33238E398983}"/>
              </a:ext>
            </a:extLst>
          </p:cNvPr>
          <p:cNvSpPr txBox="1"/>
          <p:nvPr/>
        </p:nvSpPr>
        <p:spPr>
          <a:xfrm>
            <a:off x="8145989" y="5477959"/>
            <a:ext cx="125679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0.035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2.90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B7D7A-4978-4AC9-B366-835B4D852907}"/>
              </a:ext>
            </a:extLst>
          </p:cNvPr>
          <p:cNvSpPr txBox="1"/>
          <p:nvPr/>
        </p:nvSpPr>
        <p:spPr>
          <a:xfrm>
            <a:off x="5606879" y="24913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F87D23-51A0-FCE8-69C0-609F1931CF7E}"/>
              </a:ext>
            </a:extLst>
          </p:cNvPr>
          <p:cNvSpPr txBox="1"/>
          <p:nvPr/>
        </p:nvSpPr>
        <p:spPr>
          <a:xfrm>
            <a:off x="6896794" y="75655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83409-E170-6615-2CE9-5713AEE868DC}"/>
              </a:ext>
            </a:extLst>
          </p:cNvPr>
          <p:cNvSpPr txBox="1"/>
          <p:nvPr/>
        </p:nvSpPr>
        <p:spPr>
          <a:xfrm>
            <a:off x="5606879" y="31112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CD7DFB-9EE4-5CDF-1240-22F6AFA11E2F}"/>
              </a:ext>
            </a:extLst>
          </p:cNvPr>
          <p:cNvSpPr txBox="1"/>
          <p:nvPr/>
        </p:nvSpPr>
        <p:spPr>
          <a:xfrm>
            <a:off x="6896794" y="22978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D8E51-47FE-EF34-B66A-FD403E1FDD37}"/>
              </a:ext>
            </a:extLst>
          </p:cNvPr>
          <p:cNvSpPr txBox="1"/>
          <p:nvPr/>
        </p:nvSpPr>
        <p:spPr>
          <a:xfrm rot="16200000">
            <a:off x="1297083" y="3083796"/>
            <a:ext cx="6567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062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stony coral cover&#10;&#10;AI-generated content may be incorrect.">
            <a:extLst>
              <a:ext uri="{FF2B5EF4-FFF2-40B4-BE49-F238E27FC236}">
                <a16:creationId xmlns:a16="http://schemas.microsoft.com/office/drawing/2014/main" id="{AE9DDBC9-0CE9-3829-3019-23BA5B86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36" y="4671058"/>
            <a:ext cx="3931375" cy="2140527"/>
          </a:xfrm>
          <a:prstGeom prst="rect">
            <a:avLst/>
          </a:prstGeom>
        </p:spPr>
      </p:pic>
      <p:pic>
        <p:nvPicPr>
          <p:cNvPr id="5" name="Picture 4" descr="A graph of a graph with black lines&#10;&#10;AI-generated content may be incorrect.">
            <a:extLst>
              <a:ext uri="{FF2B5EF4-FFF2-40B4-BE49-F238E27FC236}">
                <a16:creationId xmlns:a16="http://schemas.microsoft.com/office/drawing/2014/main" id="{A0E85856-B64B-54C1-7EC7-0001F2DA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44" y="241884"/>
            <a:ext cx="4056068" cy="2140527"/>
          </a:xfrm>
          <a:prstGeom prst="rect">
            <a:avLst/>
          </a:prstGeom>
        </p:spPr>
      </p:pic>
      <p:pic>
        <p:nvPicPr>
          <p:cNvPr id="7" name="Picture 6" descr="A diagram of a body shape&#10;&#10;AI-generated content may be incorrect.">
            <a:extLst>
              <a:ext uri="{FF2B5EF4-FFF2-40B4-BE49-F238E27FC236}">
                <a16:creationId xmlns:a16="http://schemas.microsoft.com/office/drawing/2014/main" id="{BFEACAD9-04B2-ED89-46CE-15B3EEF11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344" y="2539138"/>
            <a:ext cx="4056068" cy="2140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9FB4D-58BF-907E-0AD1-3EB5F351B451}"/>
              </a:ext>
            </a:extLst>
          </p:cNvPr>
          <p:cNvSpPr txBox="1"/>
          <p:nvPr/>
        </p:nvSpPr>
        <p:spPr>
          <a:xfrm>
            <a:off x="7826651" y="701595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7A2810-36E0-5C27-A309-5D11D40F16F0}"/>
              </a:ext>
            </a:extLst>
          </p:cNvPr>
          <p:cNvCxnSpPr>
            <a:cxnSpLocks/>
          </p:cNvCxnSpPr>
          <p:nvPr/>
        </p:nvCxnSpPr>
        <p:spPr>
          <a:xfrm flipV="1">
            <a:off x="7988348" y="1021832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4B55E3-AD53-7161-9634-63E862F789C4}"/>
              </a:ext>
            </a:extLst>
          </p:cNvPr>
          <p:cNvCxnSpPr>
            <a:cxnSpLocks/>
          </p:cNvCxnSpPr>
          <p:nvPr/>
        </p:nvCxnSpPr>
        <p:spPr>
          <a:xfrm>
            <a:off x="7988348" y="1539354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906934-2161-FC90-744F-70170489D6FB}"/>
              </a:ext>
            </a:extLst>
          </p:cNvPr>
          <p:cNvSpPr txBox="1"/>
          <p:nvPr/>
        </p:nvSpPr>
        <p:spPr>
          <a:xfrm>
            <a:off x="7845074" y="1918376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1121D-6E6D-9A17-6B3C-4C02F46696FA}"/>
              </a:ext>
            </a:extLst>
          </p:cNvPr>
          <p:cNvSpPr txBox="1"/>
          <p:nvPr/>
        </p:nvSpPr>
        <p:spPr>
          <a:xfrm rot="16200000">
            <a:off x="240289" y="3228945"/>
            <a:ext cx="68579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77655-68A6-3CCA-8E60-2C7D50B30567}"/>
              </a:ext>
            </a:extLst>
          </p:cNvPr>
          <p:cNvSpPr txBox="1"/>
          <p:nvPr/>
        </p:nvSpPr>
        <p:spPr>
          <a:xfrm>
            <a:off x="7826651" y="3009240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A38CA-FBB8-7003-969C-120AB9AA1389}"/>
              </a:ext>
            </a:extLst>
          </p:cNvPr>
          <p:cNvCxnSpPr>
            <a:cxnSpLocks/>
          </p:cNvCxnSpPr>
          <p:nvPr/>
        </p:nvCxnSpPr>
        <p:spPr>
          <a:xfrm flipV="1">
            <a:off x="7988348" y="332947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A46C81-DD17-6803-8561-666BBFA9F2C4}"/>
              </a:ext>
            </a:extLst>
          </p:cNvPr>
          <p:cNvCxnSpPr>
            <a:cxnSpLocks/>
          </p:cNvCxnSpPr>
          <p:nvPr/>
        </p:nvCxnSpPr>
        <p:spPr>
          <a:xfrm>
            <a:off x="7988348" y="384699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F7778E-5CDB-B6EE-EEC3-ECF6FC0EE256}"/>
              </a:ext>
            </a:extLst>
          </p:cNvPr>
          <p:cNvSpPr txBox="1"/>
          <p:nvPr/>
        </p:nvSpPr>
        <p:spPr>
          <a:xfrm>
            <a:off x="7845074" y="4226021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96C57-1744-4A55-C52E-B0E726F66B8D}"/>
              </a:ext>
            </a:extLst>
          </p:cNvPr>
          <p:cNvSpPr txBox="1"/>
          <p:nvPr/>
        </p:nvSpPr>
        <p:spPr>
          <a:xfrm>
            <a:off x="7845074" y="4883442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F9B3AE-967C-D907-D8BA-5BBEAB003531}"/>
              </a:ext>
            </a:extLst>
          </p:cNvPr>
          <p:cNvCxnSpPr>
            <a:cxnSpLocks/>
          </p:cNvCxnSpPr>
          <p:nvPr/>
        </p:nvCxnSpPr>
        <p:spPr>
          <a:xfrm flipV="1">
            <a:off x="8006771" y="520367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EBD8B-30AD-8CF7-34EF-4BD2DF03EA5B}"/>
              </a:ext>
            </a:extLst>
          </p:cNvPr>
          <p:cNvCxnSpPr>
            <a:cxnSpLocks/>
          </p:cNvCxnSpPr>
          <p:nvPr/>
        </p:nvCxnSpPr>
        <p:spPr>
          <a:xfrm>
            <a:off x="8006771" y="572120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B27F0-5459-C268-ED9A-1B85994D0CC6}"/>
              </a:ext>
            </a:extLst>
          </p:cNvPr>
          <p:cNvSpPr txBox="1"/>
          <p:nvPr/>
        </p:nvSpPr>
        <p:spPr>
          <a:xfrm>
            <a:off x="7863497" y="6100223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14600-28FB-8744-6087-87BF991B3100}"/>
              </a:ext>
            </a:extLst>
          </p:cNvPr>
          <p:cNvSpPr txBox="1"/>
          <p:nvPr/>
        </p:nvSpPr>
        <p:spPr>
          <a:xfrm>
            <a:off x="5363755" y="-6505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37E7C-C7AC-2857-59A6-E705FBD0E3FC}"/>
              </a:ext>
            </a:extLst>
          </p:cNvPr>
          <p:cNvSpPr txBox="1"/>
          <p:nvPr/>
        </p:nvSpPr>
        <p:spPr>
          <a:xfrm>
            <a:off x="6824058" y="53193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F672F6-45F8-3983-AD8B-9C83603A2DFD}"/>
              </a:ext>
            </a:extLst>
          </p:cNvPr>
          <p:cNvSpPr txBox="1"/>
          <p:nvPr/>
        </p:nvSpPr>
        <p:spPr>
          <a:xfrm>
            <a:off x="5363755" y="315690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C26837-3CD8-46A8-2B0A-5CB3D78CF001}"/>
              </a:ext>
            </a:extLst>
          </p:cNvPr>
          <p:cNvSpPr txBox="1"/>
          <p:nvPr/>
        </p:nvSpPr>
        <p:spPr>
          <a:xfrm>
            <a:off x="6824058" y="223501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E2AF14-730E-833A-E8F5-5326F7B4875A}"/>
              </a:ext>
            </a:extLst>
          </p:cNvPr>
          <p:cNvSpPr txBox="1"/>
          <p:nvPr/>
        </p:nvSpPr>
        <p:spPr>
          <a:xfrm>
            <a:off x="4224119" y="-2140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D52F3-E64F-8809-7B66-336EB9DE4ABF}"/>
              </a:ext>
            </a:extLst>
          </p:cNvPr>
          <p:cNvSpPr txBox="1"/>
          <p:nvPr/>
        </p:nvSpPr>
        <p:spPr>
          <a:xfrm>
            <a:off x="4224118" y="2227517"/>
            <a:ext cx="45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5B7A6-B8F4-7235-C704-68E0BF8860BB}"/>
              </a:ext>
            </a:extLst>
          </p:cNvPr>
          <p:cNvSpPr txBox="1"/>
          <p:nvPr/>
        </p:nvSpPr>
        <p:spPr>
          <a:xfrm>
            <a:off x="4212712" y="4363738"/>
            <a:ext cx="45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95151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EDB7-765A-9DBD-95CB-7B77C29E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A9685-6A55-8503-C690-6D78E587C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8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645C-CFC4-DAE6-D958-7DFEF9FE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Belt Diagnostic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6B0-71F2-1D97-102D-707FB0173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BFB0012A-D401-C3E4-CF10-63B9F06F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61" y="3052537"/>
            <a:ext cx="5055667" cy="2846359"/>
          </a:xfrm>
          <a:prstGeom prst="rect">
            <a:avLst/>
          </a:prstGeom>
        </p:spPr>
      </p:pic>
      <p:pic>
        <p:nvPicPr>
          <p:cNvPr id="5" name="Picture 4" descr="A graph showing a line&#10;&#10;Description automatically generated">
            <a:extLst>
              <a:ext uri="{FF2B5EF4-FFF2-40B4-BE49-F238E27FC236}">
                <a16:creationId xmlns:a16="http://schemas.microsoft.com/office/drawing/2014/main" id="{4F6CD2A9-9528-1A3D-F5DD-DC2FB47D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61" y="310248"/>
            <a:ext cx="5055667" cy="284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C1981-3656-D210-7ACD-1EFBDED6A051}"/>
              </a:ext>
            </a:extLst>
          </p:cNvPr>
          <p:cNvSpPr txBox="1"/>
          <p:nvPr/>
        </p:nvSpPr>
        <p:spPr>
          <a:xfrm>
            <a:off x="3100361" y="21526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9F293-2B12-CC99-F042-103785F4D0F9}"/>
              </a:ext>
            </a:extLst>
          </p:cNvPr>
          <p:cNvSpPr txBox="1"/>
          <p:nvPr/>
        </p:nvSpPr>
        <p:spPr>
          <a:xfrm>
            <a:off x="3100361" y="296933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425338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1E1E-BD3E-F832-14F0-955DE53E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Diagnostic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B33C-8BA7-B888-8946-B223E3E2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4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q-q plot&#10;&#10;Description automatically generated">
            <a:extLst>
              <a:ext uri="{FF2B5EF4-FFF2-40B4-BE49-F238E27FC236}">
                <a16:creationId xmlns:a16="http://schemas.microsoft.com/office/drawing/2014/main" id="{E8C4D3B6-7D28-036D-0F04-17D690D2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45" y="358296"/>
            <a:ext cx="4768583" cy="2844000"/>
          </a:xfrm>
          <a:prstGeom prst="rect">
            <a:avLst/>
          </a:prstGeom>
        </p:spPr>
      </p:pic>
      <p:pic>
        <p:nvPicPr>
          <p:cNvPr id="5" name="Picture 4" descr="A graph of dots and numbers&#10;&#10;Description automatically generated">
            <a:extLst>
              <a:ext uri="{FF2B5EF4-FFF2-40B4-BE49-F238E27FC236}">
                <a16:creationId xmlns:a16="http://schemas.microsoft.com/office/drawing/2014/main" id="{09CB61DC-F94D-7E53-C4C9-42D62757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44" y="3202296"/>
            <a:ext cx="4768583" cy="28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166D7-294D-5CF7-7FBA-35B4682193CA}"/>
              </a:ext>
            </a:extLst>
          </p:cNvPr>
          <p:cNvSpPr txBox="1"/>
          <p:nvPr/>
        </p:nvSpPr>
        <p:spPr>
          <a:xfrm>
            <a:off x="2467943" y="27481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B2544-13CB-332F-B529-A26D65627BD4}"/>
              </a:ext>
            </a:extLst>
          </p:cNvPr>
          <p:cNvSpPr txBox="1"/>
          <p:nvPr/>
        </p:nvSpPr>
        <p:spPr>
          <a:xfrm>
            <a:off x="2467943" y="312947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72909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ormal q-q plot&#10;&#10;AI-generated content may be incorrect.">
            <a:extLst>
              <a:ext uri="{FF2B5EF4-FFF2-40B4-BE49-F238E27FC236}">
                <a16:creationId xmlns:a16="http://schemas.microsoft.com/office/drawing/2014/main" id="{B6800079-F81D-82D6-118D-44AB0846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41" y="355662"/>
            <a:ext cx="4701086" cy="2936310"/>
          </a:xfrm>
          <a:prstGeom prst="rect">
            <a:avLst/>
          </a:prstGeom>
        </p:spPr>
      </p:pic>
      <p:pic>
        <p:nvPicPr>
          <p:cNvPr id="5" name="Picture 4" descr="A graph showing the amount of dots&#10;&#10;AI-generated content may be incorrect.">
            <a:extLst>
              <a:ext uri="{FF2B5EF4-FFF2-40B4-BE49-F238E27FC236}">
                <a16:creationId xmlns:a16="http://schemas.microsoft.com/office/drawing/2014/main" id="{B94859B0-E6B8-34AA-E1A4-3A42A69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1" y="3194328"/>
            <a:ext cx="4701086" cy="293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D7C27-B732-9944-40F6-3A128CD71777}"/>
              </a:ext>
            </a:extLst>
          </p:cNvPr>
          <p:cNvSpPr txBox="1"/>
          <p:nvPr/>
        </p:nvSpPr>
        <p:spPr>
          <a:xfrm>
            <a:off x="3553625" y="309307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24BF-7B75-13BB-3A63-3AEF01D3B344}"/>
              </a:ext>
            </a:extLst>
          </p:cNvPr>
          <p:cNvSpPr txBox="1"/>
          <p:nvPr/>
        </p:nvSpPr>
        <p:spPr>
          <a:xfrm>
            <a:off x="3553625" y="317307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89531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81389B3-C74C-2361-55B1-9FDD8FB97011}"/>
              </a:ext>
            </a:extLst>
          </p:cNvPr>
          <p:cNvSpPr txBox="1"/>
          <p:nvPr/>
        </p:nvSpPr>
        <p:spPr>
          <a:xfrm>
            <a:off x="2446265" y="4613531"/>
            <a:ext cx="1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pic>
        <p:nvPicPr>
          <p:cNvPr id="5" name="Picture 4" descr="A graph with dots and lines&#10;&#10;Description automatically generated">
            <a:extLst>
              <a:ext uri="{FF2B5EF4-FFF2-40B4-BE49-F238E27FC236}">
                <a16:creationId xmlns:a16="http://schemas.microsoft.com/office/drawing/2014/main" id="{EAF1EC01-A312-8E61-0A35-5D2981E3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75" y="436968"/>
            <a:ext cx="7772400" cy="383386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196B56A5-B1AD-DEA9-C129-02E44B1EBE2E}"/>
              </a:ext>
            </a:extLst>
          </p:cNvPr>
          <p:cNvSpPr/>
          <p:nvPr/>
        </p:nvSpPr>
        <p:spPr>
          <a:xfrm>
            <a:off x="2533730" y="526385"/>
            <a:ext cx="151074" cy="2964164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E77CC-3855-B6E7-46C8-F61B10B83AE1}"/>
              </a:ext>
            </a:extLst>
          </p:cNvPr>
          <p:cNvSpPr txBox="1"/>
          <p:nvPr/>
        </p:nvSpPr>
        <p:spPr>
          <a:xfrm>
            <a:off x="1716941" y="1758163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13E6E-D2C9-E359-5BDB-7ED44F7B9358}"/>
              </a:ext>
            </a:extLst>
          </p:cNvPr>
          <p:cNvSpPr txBox="1"/>
          <p:nvPr/>
        </p:nvSpPr>
        <p:spPr>
          <a:xfrm>
            <a:off x="1732535" y="3523985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0CE19-43AC-B578-576D-3FE531F30903}"/>
              </a:ext>
            </a:extLst>
          </p:cNvPr>
          <p:cNvSpPr txBox="1"/>
          <p:nvPr/>
        </p:nvSpPr>
        <p:spPr>
          <a:xfrm>
            <a:off x="2452528" y="668089"/>
            <a:ext cx="1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A42E1690-CA36-E299-D3FF-C6652DF4A172}"/>
              </a:ext>
            </a:extLst>
          </p:cNvPr>
          <p:cNvSpPr/>
          <p:nvPr/>
        </p:nvSpPr>
        <p:spPr>
          <a:xfrm>
            <a:off x="3434839" y="726510"/>
            <a:ext cx="78713" cy="25249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DD2DE18B-DCB2-3E81-7623-CB11C228BDFB}"/>
              </a:ext>
            </a:extLst>
          </p:cNvPr>
          <p:cNvSpPr/>
          <p:nvPr/>
        </p:nvSpPr>
        <p:spPr>
          <a:xfrm>
            <a:off x="3425595" y="1542790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44C7FF32-7B9B-2F82-B7F1-FE4567C26178}"/>
              </a:ext>
            </a:extLst>
          </p:cNvPr>
          <p:cNvSpPr/>
          <p:nvPr/>
        </p:nvSpPr>
        <p:spPr>
          <a:xfrm>
            <a:off x="3427684" y="2559486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676D7566-659E-3531-698C-45DE2CF18E7A}"/>
              </a:ext>
            </a:extLst>
          </p:cNvPr>
          <p:cNvSpPr/>
          <p:nvPr/>
        </p:nvSpPr>
        <p:spPr>
          <a:xfrm>
            <a:off x="3411967" y="4671952"/>
            <a:ext cx="78713" cy="25249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99D66C-C458-9E06-7166-214669D6ABCA}"/>
              </a:ext>
            </a:extLst>
          </p:cNvPr>
          <p:cNvSpPr txBox="1"/>
          <p:nvPr/>
        </p:nvSpPr>
        <p:spPr>
          <a:xfrm>
            <a:off x="2379883" y="1588506"/>
            <a:ext cx="1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0A068-ECF9-F411-C829-6E8FB51F5F79}"/>
              </a:ext>
            </a:extLst>
          </p:cNvPr>
          <p:cNvSpPr txBox="1"/>
          <p:nvPr/>
        </p:nvSpPr>
        <p:spPr>
          <a:xfrm>
            <a:off x="2452528" y="2597235"/>
            <a:ext cx="1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3319B-41E1-F10E-33E5-D2AC73403B5D}"/>
              </a:ext>
            </a:extLst>
          </p:cNvPr>
          <p:cNvSpPr txBox="1"/>
          <p:nvPr/>
        </p:nvSpPr>
        <p:spPr>
          <a:xfrm>
            <a:off x="2734709" y="1140600"/>
            <a:ext cx="11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benthic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2E3314-C6CE-DDCE-2ECB-C609A7104FA4}"/>
              </a:ext>
            </a:extLst>
          </p:cNvPr>
          <p:cNvCxnSpPr/>
          <p:nvPr/>
        </p:nvCxnSpPr>
        <p:spPr>
          <a:xfrm flipH="1">
            <a:off x="3588509" y="1268542"/>
            <a:ext cx="4386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6393A3-9DF4-4BE7-8AC6-24A6DBA07112}"/>
              </a:ext>
            </a:extLst>
          </p:cNvPr>
          <p:cNvSpPr txBox="1"/>
          <p:nvPr/>
        </p:nvSpPr>
        <p:spPr>
          <a:xfrm>
            <a:off x="2659553" y="3490548"/>
            <a:ext cx="11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B9BA41-E842-55D5-7892-CE4208985BBB}"/>
              </a:ext>
            </a:extLst>
          </p:cNvPr>
          <p:cNvCxnSpPr>
            <a:cxnSpLocks/>
          </p:cNvCxnSpPr>
          <p:nvPr/>
        </p:nvCxnSpPr>
        <p:spPr>
          <a:xfrm flipH="1">
            <a:off x="3619824" y="3618490"/>
            <a:ext cx="5889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250DDA-72E9-C7A1-6033-1793089490C5}"/>
              </a:ext>
            </a:extLst>
          </p:cNvPr>
          <p:cNvSpPr txBox="1"/>
          <p:nvPr/>
        </p:nvSpPr>
        <p:spPr>
          <a:xfrm>
            <a:off x="2631792" y="4408692"/>
            <a:ext cx="11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anguilliform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4A014-F75B-BCD6-0669-62D4FF17A536}"/>
              </a:ext>
            </a:extLst>
          </p:cNvPr>
          <p:cNvCxnSpPr>
            <a:cxnSpLocks/>
          </p:cNvCxnSpPr>
          <p:nvPr/>
        </p:nvCxnSpPr>
        <p:spPr>
          <a:xfrm flipH="1">
            <a:off x="3604589" y="4536634"/>
            <a:ext cx="4386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6EB4FCA4-9374-AB70-3A5D-677F9A10390F}"/>
              </a:ext>
            </a:extLst>
          </p:cNvPr>
          <p:cNvSpPr/>
          <p:nvPr/>
        </p:nvSpPr>
        <p:spPr>
          <a:xfrm>
            <a:off x="2530363" y="3528298"/>
            <a:ext cx="151074" cy="44446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29BE27E4-F522-45A2-E1A6-1D8B7461D7CF}"/>
              </a:ext>
            </a:extLst>
          </p:cNvPr>
          <p:cNvSpPr/>
          <p:nvPr/>
        </p:nvSpPr>
        <p:spPr>
          <a:xfrm>
            <a:off x="2530363" y="4299165"/>
            <a:ext cx="151074" cy="683696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2C10C0-3FEA-31E1-943B-F346F77C9D10}"/>
              </a:ext>
            </a:extLst>
          </p:cNvPr>
          <p:cNvSpPr txBox="1"/>
          <p:nvPr/>
        </p:nvSpPr>
        <p:spPr>
          <a:xfrm>
            <a:off x="1724053" y="4382698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AC1F03CB-CB43-BEC8-EFFC-49D6734B746B}"/>
              </a:ext>
            </a:extLst>
          </p:cNvPr>
          <p:cNvSpPr/>
          <p:nvPr/>
        </p:nvSpPr>
        <p:spPr>
          <a:xfrm>
            <a:off x="2530363" y="5021702"/>
            <a:ext cx="151074" cy="11581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E1561-8035-2978-38EA-FA10192C02A5}"/>
              </a:ext>
            </a:extLst>
          </p:cNvPr>
          <p:cNvSpPr txBox="1"/>
          <p:nvPr/>
        </p:nvSpPr>
        <p:spPr>
          <a:xfrm>
            <a:off x="1728975" y="4844363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pic>
        <p:nvPicPr>
          <p:cNvPr id="21" name="Picture 20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D2D23E6C-0373-944B-4C57-8689F8D26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270" y="4187424"/>
            <a:ext cx="7290895" cy="147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6D037-2B70-CA3A-3D4A-F58D60898B6C}"/>
              </a:ext>
            </a:extLst>
          </p:cNvPr>
          <p:cNvSpPr txBox="1"/>
          <p:nvPr/>
        </p:nvSpPr>
        <p:spPr>
          <a:xfrm>
            <a:off x="1407111" y="2369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B8254-F107-FCF3-6D40-F9201DA042CD}"/>
              </a:ext>
            </a:extLst>
          </p:cNvPr>
          <p:cNvSpPr txBox="1"/>
          <p:nvPr/>
        </p:nvSpPr>
        <p:spPr>
          <a:xfrm>
            <a:off x="1378773" y="397740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15723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D30AB9E7-1B26-A694-FD8A-697C74B4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823" y="3802890"/>
            <a:ext cx="5787159" cy="2337913"/>
          </a:xfrm>
          <a:prstGeom prst="rect">
            <a:avLst/>
          </a:prstGeom>
        </p:spPr>
      </p:pic>
      <p:pic>
        <p:nvPicPr>
          <p:cNvPr id="5" name="Picture 4" descr="A graph with black dots and white text&#10;&#10;AI-generated content may be incorrect.">
            <a:extLst>
              <a:ext uri="{FF2B5EF4-FFF2-40B4-BE49-F238E27FC236}">
                <a16:creationId xmlns:a16="http://schemas.microsoft.com/office/drawing/2014/main" id="{1642D33F-C997-F55C-7F0B-52B3CA23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13" y="197235"/>
            <a:ext cx="5787159" cy="3605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F197A-1015-609E-9380-76749F50A6BB}"/>
              </a:ext>
            </a:extLst>
          </p:cNvPr>
          <p:cNvSpPr txBox="1"/>
          <p:nvPr/>
        </p:nvSpPr>
        <p:spPr>
          <a:xfrm>
            <a:off x="2694712" y="399820"/>
            <a:ext cx="101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7B7662E-2DB5-7003-6358-FE23608B2FA1}"/>
              </a:ext>
            </a:extLst>
          </p:cNvPr>
          <p:cNvSpPr/>
          <p:nvPr/>
        </p:nvSpPr>
        <p:spPr>
          <a:xfrm>
            <a:off x="3640320" y="458241"/>
            <a:ext cx="78713" cy="25249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78ECB-3DE9-F3A9-D06F-622F2FD6F911}"/>
              </a:ext>
            </a:extLst>
          </p:cNvPr>
          <p:cNvSpPr txBox="1"/>
          <p:nvPr/>
        </p:nvSpPr>
        <p:spPr>
          <a:xfrm>
            <a:off x="2766449" y="856321"/>
            <a:ext cx="1189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benthic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50897-E80C-F7C7-F641-C28173116570}"/>
              </a:ext>
            </a:extLst>
          </p:cNvPr>
          <p:cNvCxnSpPr>
            <a:cxnSpLocks/>
          </p:cNvCxnSpPr>
          <p:nvPr/>
        </p:nvCxnSpPr>
        <p:spPr>
          <a:xfrm flipH="1">
            <a:off x="3661813" y="994654"/>
            <a:ext cx="6607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>
            <a:extLst>
              <a:ext uri="{FF2B5EF4-FFF2-40B4-BE49-F238E27FC236}">
                <a16:creationId xmlns:a16="http://schemas.microsoft.com/office/drawing/2014/main" id="{08B442E2-CF03-010D-8D34-CC10787AD8D4}"/>
              </a:ext>
            </a:extLst>
          </p:cNvPr>
          <p:cNvSpPr/>
          <p:nvPr/>
        </p:nvSpPr>
        <p:spPr>
          <a:xfrm>
            <a:off x="3641374" y="1206416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60FBC-C1EF-6396-9E4E-96F53B419267}"/>
              </a:ext>
            </a:extLst>
          </p:cNvPr>
          <p:cNvSpPr txBox="1"/>
          <p:nvPr/>
        </p:nvSpPr>
        <p:spPr>
          <a:xfrm>
            <a:off x="2543707" y="1252132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CA017D50-677D-8A5E-3017-F9A22B2F9512}"/>
              </a:ext>
            </a:extLst>
          </p:cNvPr>
          <p:cNvSpPr/>
          <p:nvPr/>
        </p:nvSpPr>
        <p:spPr>
          <a:xfrm>
            <a:off x="3616023" y="2141795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B148A-67AB-C5AE-F731-BD0AFB97F1FB}"/>
              </a:ext>
            </a:extLst>
          </p:cNvPr>
          <p:cNvSpPr txBox="1"/>
          <p:nvPr/>
        </p:nvSpPr>
        <p:spPr>
          <a:xfrm>
            <a:off x="2599303" y="2179544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10C5-153E-9E65-CABE-DC659DCDAF2B}"/>
              </a:ext>
            </a:extLst>
          </p:cNvPr>
          <p:cNvSpPr txBox="1"/>
          <p:nvPr/>
        </p:nvSpPr>
        <p:spPr>
          <a:xfrm>
            <a:off x="2641757" y="3003155"/>
            <a:ext cx="1189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98DF5C-A49A-AC34-A19A-2746428D4B99}"/>
              </a:ext>
            </a:extLst>
          </p:cNvPr>
          <p:cNvCxnSpPr>
            <a:cxnSpLocks/>
          </p:cNvCxnSpPr>
          <p:nvPr/>
        </p:nvCxnSpPr>
        <p:spPr>
          <a:xfrm flipH="1">
            <a:off x="3602028" y="3131097"/>
            <a:ext cx="9595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D3D7C1FC-0A66-2C4B-7386-12804429167D}"/>
              </a:ext>
            </a:extLst>
          </p:cNvPr>
          <p:cNvSpPr/>
          <p:nvPr/>
        </p:nvSpPr>
        <p:spPr>
          <a:xfrm>
            <a:off x="2559629" y="282665"/>
            <a:ext cx="165700" cy="272049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96176-8F24-9A0F-D6E4-F0D748E78574}"/>
              </a:ext>
            </a:extLst>
          </p:cNvPr>
          <p:cNvSpPr txBox="1"/>
          <p:nvPr/>
        </p:nvSpPr>
        <p:spPr>
          <a:xfrm>
            <a:off x="1734450" y="1413705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97E63-1E69-95C2-D8A4-9B1B88A6F7D3}"/>
              </a:ext>
            </a:extLst>
          </p:cNvPr>
          <p:cNvSpPr txBox="1"/>
          <p:nvPr/>
        </p:nvSpPr>
        <p:spPr>
          <a:xfrm>
            <a:off x="1748751" y="3059546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39E01C3A-248C-1B87-9946-52B44B42D5A9}"/>
              </a:ext>
            </a:extLst>
          </p:cNvPr>
          <p:cNvSpPr/>
          <p:nvPr/>
        </p:nvSpPr>
        <p:spPr>
          <a:xfrm>
            <a:off x="2552734" y="3063859"/>
            <a:ext cx="165701" cy="44446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1DB0E80A-B430-F3C1-773F-B03998D62879}"/>
              </a:ext>
            </a:extLst>
          </p:cNvPr>
          <p:cNvSpPr/>
          <p:nvPr/>
        </p:nvSpPr>
        <p:spPr>
          <a:xfrm>
            <a:off x="2533316" y="3802889"/>
            <a:ext cx="161396" cy="1195137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12DE9-737D-7D54-7602-5543E762FBA5}"/>
              </a:ext>
            </a:extLst>
          </p:cNvPr>
          <p:cNvSpPr txBox="1"/>
          <p:nvPr/>
        </p:nvSpPr>
        <p:spPr>
          <a:xfrm>
            <a:off x="1732955" y="4169624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A7AA3B-CCE5-29F9-9FF2-814183CDA0EA}"/>
              </a:ext>
            </a:extLst>
          </p:cNvPr>
          <p:cNvSpPr txBox="1"/>
          <p:nvPr/>
        </p:nvSpPr>
        <p:spPr>
          <a:xfrm>
            <a:off x="1745516" y="5213462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CB50C4B6-581B-B070-7608-02B41D905DD2}"/>
              </a:ext>
            </a:extLst>
          </p:cNvPr>
          <p:cNvSpPr/>
          <p:nvPr/>
        </p:nvSpPr>
        <p:spPr>
          <a:xfrm>
            <a:off x="2529011" y="5060609"/>
            <a:ext cx="161397" cy="76869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65616-7FCA-B3A5-1700-EE6D107FA96B}"/>
              </a:ext>
            </a:extLst>
          </p:cNvPr>
          <p:cNvSpPr txBox="1"/>
          <p:nvPr/>
        </p:nvSpPr>
        <p:spPr>
          <a:xfrm>
            <a:off x="2598504" y="4326975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anguilliform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DE5706-634F-D3BB-E8EB-AA79E5F42EAD}"/>
              </a:ext>
            </a:extLst>
          </p:cNvPr>
          <p:cNvCxnSpPr>
            <a:cxnSpLocks/>
          </p:cNvCxnSpPr>
          <p:nvPr/>
        </p:nvCxnSpPr>
        <p:spPr>
          <a:xfrm flipH="1">
            <a:off x="3602028" y="4629589"/>
            <a:ext cx="787939" cy="1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7329C06B-4759-8017-D4DE-F8682AB3B9CD}"/>
              </a:ext>
            </a:extLst>
          </p:cNvPr>
          <p:cNvSpPr/>
          <p:nvPr/>
        </p:nvSpPr>
        <p:spPr>
          <a:xfrm>
            <a:off x="3616023" y="4716096"/>
            <a:ext cx="94220" cy="28193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53F5FE-8E46-250F-2A59-AA7EB69E373A}"/>
              </a:ext>
            </a:extLst>
          </p:cNvPr>
          <p:cNvSpPr txBox="1"/>
          <p:nvPr/>
        </p:nvSpPr>
        <p:spPr>
          <a:xfrm>
            <a:off x="2608895" y="4650838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AC74BE-07E9-CCC6-5638-170179AED3F6}"/>
              </a:ext>
            </a:extLst>
          </p:cNvPr>
          <p:cNvSpPr txBox="1"/>
          <p:nvPr/>
        </p:nvSpPr>
        <p:spPr>
          <a:xfrm>
            <a:off x="1449355" y="-1090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01E4BD-FCAA-D66A-B611-A726157B6720}"/>
              </a:ext>
            </a:extLst>
          </p:cNvPr>
          <p:cNvSpPr txBox="1"/>
          <p:nvPr/>
        </p:nvSpPr>
        <p:spPr>
          <a:xfrm>
            <a:off x="1393071" y="350907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C49C00-32D9-2F36-D1A0-5B6B78E3B767}"/>
              </a:ext>
            </a:extLst>
          </p:cNvPr>
          <p:cNvSpPr txBox="1"/>
          <p:nvPr/>
        </p:nvSpPr>
        <p:spPr>
          <a:xfrm>
            <a:off x="6460371" y="6161585"/>
            <a:ext cx="16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</a:p>
        </p:txBody>
      </p:sp>
    </p:spTree>
    <p:extLst>
      <p:ext uri="{BB962C8B-B14F-4D97-AF65-F5344CB8AC3E}">
        <p14:creationId xmlns:p14="http://schemas.microsoft.com/office/powerpoint/2010/main" val="323554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2B80D69-2CF5-4795-989C-159E1E49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79" y="4035921"/>
            <a:ext cx="6078681" cy="2736910"/>
          </a:xfrm>
          <a:prstGeom prst="rect">
            <a:avLst/>
          </a:prstGeom>
        </p:spPr>
      </p:pic>
      <p:pic>
        <p:nvPicPr>
          <p:cNvPr id="5" name="Picture 4" descr="A graph with black dots and white text&#10;&#10;AI-generated content may be incorrect.">
            <a:extLst>
              <a:ext uri="{FF2B5EF4-FFF2-40B4-BE49-F238E27FC236}">
                <a16:creationId xmlns:a16="http://schemas.microsoft.com/office/drawing/2014/main" id="{A4291747-772C-21B7-32E0-5C4B7907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527" y="108615"/>
            <a:ext cx="6239313" cy="392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BF39A-C7C0-E400-3D12-58817B344007}"/>
              </a:ext>
            </a:extLst>
          </p:cNvPr>
          <p:cNvSpPr txBox="1"/>
          <p:nvPr/>
        </p:nvSpPr>
        <p:spPr>
          <a:xfrm>
            <a:off x="2506088" y="311370"/>
            <a:ext cx="101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6C6C269-1538-86A2-D2E2-4C7866BBAEEB}"/>
              </a:ext>
            </a:extLst>
          </p:cNvPr>
          <p:cNvSpPr/>
          <p:nvPr/>
        </p:nvSpPr>
        <p:spPr>
          <a:xfrm>
            <a:off x="3451696" y="369791"/>
            <a:ext cx="78713" cy="25249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1288-13FB-4ABB-06CD-E4122821A1F1}"/>
              </a:ext>
            </a:extLst>
          </p:cNvPr>
          <p:cNvSpPr txBox="1"/>
          <p:nvPr/>
        </p:nvSpPr>
        <p:spPr>
          <a:xfrm>
            <a:off x="2536605" y="832764"/>
            <a:ext cx="1189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benthic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7E95AB-6092-999F-BBEC-2C113F41C7BA}"/>
              </a:ext>
            </a:extLst>
          </p:cNvPr>
          <p:cNvCxnSpPr>
            <a:cxnSpLocks/>
          </p:cNvCxnSpPr>
          <p:nvPr/>
        </p:nvCxnSpPr>
        <p:spPr>
          <a:xfrm flipH="1">
            <a:off x="3431969" y="971097"/>
            <a:ext cx="7388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>
            <a:extLst>
              <a:ext uri="{FF2B5EF4-FFF2-40B4-BE49-F238E27FC236}">
                <a16:creationId xmlns:a16="http://schemas.microsoft.com/office/drawing/2014/main" id="{C41F8C69-7888-C87E-F243-D45B180B39A1}"/>
              </a:ext>
            </a:extLst>
          </p:cNvPr>
          <p:cNvSpPr/>
          <p:nvPr/>
        </p:nvSpPr>
        <p:spPr>
          <a:xfrm>
            <a:off x="3431969" y="1250303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BAD88-4689-FF5F-DB2C-738C302A67F1}"/>
              </a:ext>
            </a:extLst>
          </p:cNvPr>
          <p:cNvSpPr txBox="1"/>
          <p:nvPr/>
        </p:nvSpPr>
        <p:spPr>
          <a:xfrm>
            <a:off x="2334302" y="1296019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F9B15C38-90D6-CEAA-E42C-B12A96679CF7}"/>
              </a:ext>
            </a:extLst>
          </p:cNvPr>
          <p:cNvSpPr/>
          <p:nvPr/>
        </p:nvSpPr>
        <p:spPr>
          <a:xfrm>
            <a:off x="3408534" y="2202804"/>
            <a:ext cx="94220" cy="4488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D9CA0-01BC-DE1C-2A53-A43033F7C416}"/>
              </a:ext>
            </a:extLst>
          </p:cNvPr>
          <p:cNvSpPr txBox="1"/>
          <p:nvPr/>
        </p:nvSpPr>
        <p:spPr>
          <a:xfrm>
            <a:off x="2391814" y="2240553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684BB-D454-DE27-7ABA-AE634FAAC390}"/>
              </a:ext>
            </a:extLst>
          </p:cNvPr>
          <p:cNvSpPr txBox="1"/>
          <p:nvPr/>
        </p:nvSpPr>
        <p:spPr>
          <a:xfrm>
            <a:off x="2445160" y="3190289"/>
            <a:ext cx="1189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0B484-2F61-E796-D34D-48DD93E53F34}"/>
              </a:ext>
            </a:extLst>
          </p:cNvPr>
          <p:cNvCxnSpPr>
            <a:cxnSpLocks/>
          </p:cNvCxnSpPr>
          <p:nvPr/>
        </p:nvCxnSpPr>
        <p:spPr>
          <a:xfrm flipH="1">
            <a:off x="3405431" y="3318231"/>
            <a:ext cx="9595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64C9FBC-1A8A-D4B3-38E2-6A7EECDF76ED}"/>
              </a:ext>
            </a:extLst>
          </p:cNvPr>
          <p:cNvSpPr/>
          <p:nvPr/>
        </p:nvSpPr>
        <p:spPr>
          <a:xfrm>
            <a:off x="2293287" y="214025"/>
            <a:ext cx="165701" cy="2995303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60B8E-CA89-229B-4524-CDAD59BFA4D9}"/>
              </a:ext>
            </a:extLst>
          </p:cNvPr>
          <p:cNvSpPr txBox="1"/>
          <p:nvPr/>
        </p:nvSpPr>
        <p:spPr>
          <a:xfrm>
            <a:off x="1421283" y="1484700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65C8E-5FD3-CD62-2182-28E677085741}"/>
              </a:ext>
            </a:extLst>
          </p:cNvPr>
          <p:cNvSpPr txBox="1"/>
          <p:nvPr/>
        </p:nvSpPr>
        <p:spPr>
          <a:xfrm>
            <a:off x="1433845" y="3276105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9A941D6E-378A-D68B-C05D-84FBAC870031}"/>
              </a:ext>
            </a:extLst>
          </p:cNvPr>
          <p:cNvSpPr/>
          <p:nvPr/>
        </p:nvSpPr>
        <p:spPr>
          <a:xfrm>
            <a:off x="2292784" y="3283974"/>
            <a:ext cx="165701" cy="44446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A70ACAB7-6C3E-F77F-598E-6C87A09DF4A5}"/>
              </a:ext>
            </a:extLst>
          </p:cNvPr>
          <p:cNvSpPr/>
          <p:nvPr/>
        </p:nvSpPr>
        <p:spPr>
          <a:xfrm>
            <a:off x="2297089" y="4164398"/>
            <a:ext cx="161396" cy="126715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65C7D-9085-3D1F-2D39-4506395D712F}"/>
              </a:ext>
            </a:extLst>
          </p:cNvPr>
          <p:cNvSpPr txBox="1"/>
          <p:nvPr/>
        </p:nvSpPr>
        <p:spPr>
          <a:xfrm>
            <a:off x="1421283" y="4562300"/>
            <a:ext cx="79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7A171A-E99C-D4C9-4A23-C10AF44CAA0D}"/>
              </a:ext>
            </a:extLst>
          </p:cNvPr>
          <p:cNvSpPr txBox="1"/>
          <p:nvPr/>
        </p:nvSpPr>
        <p:spPr>
          <a:xfrm>
            <a:off x="1446406" y="5728143"/>
            <a:ext cx="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7D48CC92-272B-700B-C112-5748FEF5D1F4}"/>
              </a:ext>
            </a:extLst>
          </p:cNvPr>
          <p:cNvSpPr/>
          <p:nvPr/>
        </p:nvSpPr>
        <p:spPr>
          <a:xfrm>
            <a:off x="2294935" y="5506020"/>
            <a:ext cx="161397" cy="913304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EA488-E5ED-D5EC-61EE-469C6B9E933C}"/>
              </a:ext>
            </a:extLst>
          </p:cNvPr>
          <p:cNvSpPr txBox="1"/>
          <p:nvPr/>
        </p:nvSpPr>
        <p:spPr>
          <a:xfrm>
            <a:off x="2406231" y="4716214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anguilliform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2BFC93-8271-6DE1-76C0-F0877A1CDF5A}"/>
              </a:ext>
            </a:extLst>
          </p:cNvPr>
          <p:cNvCxnSpPr>
            <a:cxnSpLocks/>
          </p:cNvCxnSpPr>
          <p:nvPr/>
        </p:nvCxnSpPr>
        <p:spPr>
          <a:xfrm flipH="1">
            <a:off x="3409755" y="5018828"/>
            <a:ext cx="787939" cy="1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82664FF3-F307-228B-D5A3-4236A3BEB053}"/>
              </a:ext>
            </a:extLst>
          </p:cNvPr>
          <p:cNvSpPr/>
          <p:nvPr/>
        </p:nvSpPr>
        <p:spPr>
          <a:xfrm>
            <a:off x="3414899" y="5149619"/>
            <a:ext cx="94220" cy="28193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D25944-CF7F-4B9E-0CD1-33F42972479D}"/>
              </a:ext>
            </a:extLst>
          </p:cNvPr>
          <p:cNvSpPr txBox="1"/>
          <p:nvPr/>
        </p:nvSpPr>
        <p:spPr>
          <a:xfrm>
            <a:off x="2388235" y="5083300"/>
            <a:ext cx="11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6B1A4-F15A-100B-53F0-CC58663E4DC3}"/>
              </a:ext>
            </a:extLst>
          </p:cNvPr>
          <p:cNvSpPr txBox="1"/>
          <p:nvPr/>
        </p:nvSpPr>
        <p:spPr>
          <a:xfrm>
            <a:off x="1446406" y="1397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69307-ECD5-5C51-E6CC-1865C5057B49}"/>
              </a:ext>
            </a:extLst>
          </p:cNvPr>
          <p:cNvSpPr txBox="1"/>
          <p:nvPr/>
        </p:nvSpPr>
        <p:spPr>
          <a:xfrm>
            <a:off x="1390120" y="391009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96967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lor&#10;&#10;AI-generated content may be incorrect.">
            <a:extLst>
              <a:ext uri="{FF2B5EF4-FFF2-40B4-BE49-F238E27FC236}">
                <a16:creationId xmlns:a16="http://schemas.microsoft.com/office/drawing/2014/main" id="{7D700EA3-EBCC-2A0D-DB32-34B2FE7E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021" y="-1"/>
            <a:ext cx="8039412" cy="6311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514D2-6B17-9A91-129E-5E40A06F39C1}"/>
              </a:ext>
            </a:extLst>
          </p:cNvPr>
          <p:cNvSpPr txBox="1"/>
          <p:nvPr/>
        </p:nvSpPr>
        <p:spPr>
          <a:xfrm>
            <a:off x="6605337" y="6311590"/>
            <a:ext cx="16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</a:p>
        </p:txBody>
      </p:sp>
    </p:spTree>
    <p:extLst>
      <p:ext uri="{BB962C8B-B14F-4D97-AF65-F5344CB8AC3E}">
        <p14:creationId xmlns:p14="http://schemas.microsoft.com/office/powerpoint/2010/main" val="51709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54A0-B116-7D8F-A419-E8F60450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Belt Fish Trait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E89BC-9CF0-3B22-E99E-F68B0328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body shape&#10;&#10;Description automatically generated">
            <a:extLst>
              <a:ext uri="{FF2B5EF4-FFF2-40B4-BE49-F238E27FC236}">
                <a16:creationId xmlns:a16="http://schemas.microsoft.com/office/drawing/2014/main" id="{4B02DE78-F04B-0FFC-53E6-A458B9A4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65" y="791249"/>
            <a:ext cx="4700989" cy="2520000"/>
          </a:xfrm>
          <a:prstGeom prst="rect">
            <a:avLst/>
          </a:prstGeom>
        </p:spPr>
      </p:pic>
      <p:pic>
        <p:nvPicPr>
          <p:cNvPr id="13" name="Picture 12" descr="A diagram of different colors and sizes&#10;&#10;Description automatically generated">
            <a:extLst>
              <a:ext uri="{FF2B5EF4-FFF2-40B4-BE49-F238E27FC236}">
                <a16:creationId xmlns:a16="http://schemas.microsoft.com/office/drawing/2014/main" id="{9ED213F6-6B1A-CB9B-836F-194F443E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4" y="3429000"/>
            <a:ext cx="4700989" cy="2520000"/>
          </a:xfrm>
          <a:prstGeom prst="rect">
            <a:avLst/>
          </a:prstGeom>
        </p:spPr>
      </p:pic>
      <p:pic>
        <p:nvPicPr>
          <p:cNvPr id="15" name="Picture 14" descr="A diagram of a group of objects&#10;&#10;Description automatically generated">
            <a:extLst>
              <a:ext uri="{FF2B5EF4-FFF2-40B4-BE49-F238E27FC236}">
                <a16:creationId xmlns:a16="http://schemas.microsoft.com/office/drawing/2014/main" id="{876220CB-1A48-7001-6E5C-361C73E4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13" y="3429000"/>
            <a:ext cx="4700989" cy="2520000"/>
          </a:xfrm>
          <a:prstGeom prst="rect">
            <a:avLst/>
          </a:prstGeom>
        </p:spPr>
      </p:pic>
      <p:pic>
        <p:nvPicPr>
          <p:cNvPr id="17" name="Picture 16" descr="A graph showing the maximum length of a number&#10;&#10;Description automatically generated">
            <a:extLst>
              <a:ext uri="{FF2B5EF4-FFF2-40B4-BE49-F238E27FC236}">
                <a16:creationId xmlns:a16="http://schemas.microsoft.com/office/drawing/2014/main" id="{034874B5-315A-BA0D-D160-CC1683EA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14" y="791249"/>
            <a:ext cx="4700989" cy="25200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811817-A46D-3A5B-9346-1FF6387966B3}"/>
              </a:ext>
            </a:extLst>
          </p:cNvPr>
          <p:cNvCxnSpPr>
            <a:cxnSpLocks/>
          </p:cNvCxnSpPr>
          <p:nvPr/>
        </p:nvCxnSpPr>
        <p:spPr>
          <a:xfrm flipV="1">
            <a:off x="5985322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A85EF-8C43-E1B2-81A2-16930C1D754E}"/>
              </a:ext>
            </a:extLst>
          </p:cNvPr>
          <p:cNvCxnSpPr>
            <a:cxnSpLocks/>
          </p:cNvCxnSpPr>
          <p:nvPr/>
        </p:nvCxnSpPr>
        <p:spPr>
          <a:xfrm>
            <a:off x="5985322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3E44AB9-78B8-73FC-470A-AA50C4197B10}"/>
              </a:ext>
            </a:extLst>
          </p:cNvPr>
          <p:cNvSpPr/>
          <p:nvPr/>
        </p:nvSpPr>
        <p:spPr>
          <a:xfrm>
            <a:off x="1298413" y="692999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142248-461D-2390-078C-576929EB6FB2}"/>
              </a:ext>
            </a:extLst>
          </p:cNvPr>
          <p:cNvSpPr/>
          <p:nvPr/>
        </p:nvSpPr>
        <p:spPr>
          <a:xfrm>
            <a:off x="6344702" y="643992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D7E5B-9B10-182E-5A5B-0328E04A5CD1}"/>
              </a:ext>
            </a:extLst>
          </p:cNvPr>
          <p:cNvSpPr txBox="1"/>
          <p:nvPr/>
        </p:nvSpPr>
        <p:spPr>
          <a:xfrm rot="16200000">
            <a:off x="-1015461" y="2921915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2ECF3-33D9-5FB2-4D77-E404CD2B4D3B}"/>
              </a:ext>
            </a:extLst>
          </p:cNvPr>
          <p:cNvSpPr txBox="1"/>
          <p:nvPr/>
        </p:nvSpPr>
        <p:spPr>
          <a:xfrm>
            <a:off x="5300651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1C194-0CE3-A07C-F653-3C783A6D5564}"/>
              </a:ext>
            </a:extLst>
          </p:cNvPr>
          <p:cNvSpPr txBox="1"/>
          <p:nvPr/>
        </p:nvSpPr>
        <p:spPr>
          <a:xfrm>
            <a:off x="5270114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559824-E024-2773-56AE-BD3FDA010384}"/>
              </a:ext>
            </a:extLst>
          </p:cNvPr>
          <p:cNvCxnSpPr>
            <a:cxnSpLocks/>
          </p:cNvCxnSpPr>
          <p:nvPr/>
        </p:nvCxnSpPr>
        <p:spPr>
          <a:xfrm flipV="1">
            <a:off x="5985322" y="404146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B9FCF-514C-121E-42B0-1B50CACA4FAC}"/>
              </a:ext>
            </a:extLst>
          </p:cNvPr>
          <p:cNvCxnSpPr>
            <a:cxnSpLocks/>
          </p:cNvCxnSpPr>
          <p:nvPr/>
        </p:nvCxnSpPr>
        <p:spPr>
          <a:xfrm>
            <a:off x="5985322" y="455898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A13B9-4A5A-DBE0-64DC-D36DC1A65DA6}"/>
              </a:ext>
            </a:extLst>
          </p:cNvPr>
          <p:cNvSpPr txBox="1"/>
          <p:nvPr/>
        </p:nvSpPr>
        <p:spPr>
          <a:xfrm>
            <a:off x="5300651" y="491898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E97AE3-58B3-1A7F-4460-A53316808E7D}"/>
              </a:ext>
            </a:extLst>
          </p:cNvPr>
          <p:cNvSpPr txBox="1"/>
          <p:nvPr/>
        </p:nvSpPr>
        <p:spPr>
          <a:xfrm>
            <a:off x="5270114" y="359619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E7EF-37B7-25D9-6446-0F0B24B394D5}"/>
              </a:ext>
            </a:extLst>
          </p:cNvPr>
          <p:cNvCxnSpPr>
            <a:cxnSpLocks/>
          </p:cNvCxnSpPr>
          <p:nvPr/>
        </p:nvCxnSpPr>
        <p:spPr>
          <a:xfrm flipV="1">
            <a:off x="11094901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2B9134-4607-83BD-B83C-138D13EAEEA8}"/>
              </a:ext>
            </a:extLst>
          </p:cNvPr>
          <p:cNvCxnSpPr>
            <a:cxnSpLocks/>
          </p:cNvCxnSpPr>
          <p:nvPr/>
        </p:nvCxnSpPr>
        <p:spPr>
          <a:xfrm>
            <a:off x="11094901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6EC45A-2ED9-C3F7-B7BD-30C4ADC53B26}"/>
              </a:ext>
            </a:extLst>
          </p:cNvPr>
          <p:cNvSpPr txBox="1"/>
          <p:nvPr/>
        </p:nvSpPr>
        <p:spPr>
          <a:xfrm>
            <a:off x="10410230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ADF3C-4FA4-0871-0545-8060A179EBBF}"/>
              </a:ext>
            </a:extLst>
          </p:cNvPr>
          <p:cNvSpPr txBox="1"/>
          <p:nvPr/>
        </p:nvSpPr>
        <p:spPr>
          <a:xfrm>
            <a:off x="10379693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A2EFC1-32A8-3B85-0FD2-DDF8526F25FC}"/>
              </a:ext>
            </a:extLst>
          </p:cNvPr>
          <p:cNvCxnSpPr>
            <a:cxnSpLocks/>
          </p:cNvCxnSpPr>
          <p:nvPr/>
        </p:nvCxnSpPr>
        <p:spPr>
          <a:xfrm flipV="1">
            <a:off x="11094901" y="403767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6989CC-BDA2-7F97-4A89-A0B318BE9CFE}"/>
              </a:ext>
            </a:extLst>
          </p:cNvPr>
          <p:cNvCxnSpPr>
            <a:cxnSpLocks/>
          </p:cNvCxnSpPr>
          <p:nvPr/>
        </p:nvCxnSpPr>
        <p:spPr>
          <a:xfrm>
            <a:off x="11094901" y="455519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824066-2674-3B98-0D8F-07BDB257E187}"/>
              </a:ext>
            </a:extLst>
          </p:cNvPr>
          <p:cNvSpPr txBox="1"/>
          <p:nvPr/>
        </p:nvSpPr>
        <p:spPr>
          <a:xfrm>
            <a:off x="10410230" y="491519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78B70E-57E1-D5CA-833F-D79A1F8C0ED5}"/>
              </a:ext>
            </a:extLst>
          </p:cNvPr>
          <p:cNvSpPr txBox="1"/>
          <p:nvPr/>
        </p:nvSpPr>
        <p:spPr>
          <a:xfrm>
            <a:off x="10379693" y="359239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157CD-C700-2A92-FE5C-8BC97D187F34}"/>
              </a:ext>
            </a:extLst>
          </p:cNvPr>
          <p:cNvSpPr txBox="1"/>
          <p:nvPr/>
        </p:nvSpPr>
        <p:spPr>
          <a:xfrm>
            <a:off x="7350543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F1907-8DD4-4D1C-0724-10325E45704D}"/>
              </a:ext>
            </a:extLst>
          </p:cNvPr>
          <p:cNvSpPr txBox="1"/>
          <p:nvPr/>
        </p:nvSpPr>
        <p:spPr>
          <a:xfrm>
            <a:off x="8321071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D7C281-B73C-63A5-EB8B-980C97DCF3C0}"/>
              </a:ext>
            </a:extLst>
          </p:cNvPr>
          <p:cNvSpPr txBox="1"/>
          <p:nvPr/>
        </p:nvSpPr>
        <p:spPr>
          <a:xfrm>
            <a:off x="9305687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6FFD6-C990-1A56-4825-38E52D3851F0}"/>
              </a:ext>
            </a:extLst>
          </p:cNvPr>
          <p:cNvSpPr txBox="1"/>
          <p:nvPr/>
        </p:nvSpPr>
        <p:spPr>
          <a:xfrm>
            <a:off x="10282183" y="31877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B018F0-36C0-0D3F-ADFC-5996DCF7C856}"/>
              </a:ext>
            </a:extLst>
          </p:cNvPr>
          <p:cNvSpPr txBox="1"/>
          <p:nvPr/>
        </p:nvSpPr>
        <p:spPr>
          <a:xfrm>
            <a:off x="7350543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46F91-D472-175C-B22D-5D9CD9345179}"/>
              </a:ext>
            </a:extLst>
          </p:cNvPr>
          <p:cNvSpPr txBox="1"/>
          <p:nvPr/>
        </p:nvSpPr>
        <p:spPr>
          <a:xfrm>
            <a:off x="8329191" y="5557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EA9E4D-188A-E7F7-528F-E7159C571D4C}"/>
              </a:ext>
            </a:extLst>
          </p:cNvPr>
          <p:cNvSpPr txBox="1"/>
          <p:nvPr/>
        </p:nvSpPr>
        <p:spPr>
          <a:xfrm>
            <a:off x="9305687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5AF2C-1A60-135D-FE1F-9486E32C63E8}"/>
              </a:ext>
            </a:extLst>
          </p:cNvPr>
          <p:cNvSpPr txBox="1"/>
          <p:nvPr/>
        </p:nvSpPr>
        <p:spPr>
          <a:xfrm>
            <a:off x="10239617" y="5712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062D02-AEE6-451D-C951-DAE8262FA0EC}"/>
              </a:ext>
            </a:extLst>
          </p:cNvPr>
          <p:cNvSpPr txBox="1"/>
          <p:nvPr/>
        </p:nvSpPr>
        <p:spPr>
          <a:xfrm>
            <a:off x="2468180" y="32061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40A07C-0DFB-8E56-3709-52CCB655779E}"/>
              </a:ext>
            </a:extLst>
          </p:cNvPr>
          <p:cNvSpPr txBox="1"/>
          <p:nvPr/>
        </p:nvSpPr>
        <p:spPr>
          <a:xfrm>
            <a:off x="3746075" y="3204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FD62C-B585-3E94-ADDD-8F0222A6A669}"/>
              </a:ext>
            </a:extLst>
          </p:cNvPr>
          <p:cNvSpPr txBox="1"/>
          <p:nvPr/>
        </p:nvSpPr>
        <p:spPr>
          <a:xfrm>
            <a:off x="5023970" y="3205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5E9CDE-DC4F-FCD9-4B19-E836D80F91FE}"/>
              </a:ext>
            </a:extLst>
          </p:cNvPr>
          <p:cNvSpPr txBox="1"/>
          <p:nvPr/>
        </p:nvSpPr>
        <p:spPr>
          <a:xfrm>
            <a:off x="1956110" y="53231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531811-628B-7B24-EAAA-202905FA8FDF}"/>
              </a:ext>
            </a:extLst>
          </p:cNvPr>
          <p:cNvSpPr txBox="1"/>
          <p:nvPr/>
        </p:nvSpPr>
        <p:spPr>
          <a:xfrm>
            <a:off x="6976949" y="53231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A263AE-6481-BE42-F847-7F291ECBE7DE}"/>
              </a:ext>
            </a:extLst>
          </p:cNvPr>
          <p:cNvSpPr txBox="1"/>
          <p:nvPr/>
        </p:nvSpPr>
        <p:spPr>
          <a:xfrm>
            <a:off x="1949995" y="3206151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5C54CC-74E9-3B7A-8B65-078F03EE11E5}"/>
              </a:ext>
            </a:extLst>
          </p:cNvPr>
          <p:cNvSpPr txBox="1"/>
          <p:nvPr/>
        </p:nvSpPr>
        <p:spPr>
          <a:xfrm>
            <a:off x="6971167" y="3206151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71861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C4D9-4862-3AD7-CBF7-9E299F0B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Belt Interactions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11A1A-009C-3B88-57A6-2DE816F17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9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16304</TotalTime>
  <Words>522</Words>
  <Application>Microsoft Macintosh PowerPoint</Application>
  <PresentationFormat>Widescreen</PresentationFormat>
  <Paragraphs>213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Office Theme</vt:lpstr>
      <vt:lpstr>Species traits and habitat quality drive differences in fish densities between visual survey techniques: implications for coral reef monitoring design  George et al. </vt:lpstr>
      <vt:lpstr>Model Plot</vt:lpstr>
      <vt:lpstr>PowerPoint Presentation</vt:lpstr>
      <vt:lpstr>PowerPoint Presentation</vt:lpstr>
      <vt:lpstr>PowerPoint Presentation</vt:lpstr>
      <vt:lpstr>PowerPoint Presentation</vt:lpstr>
      <vt:lpstr>SVC vs. Belt Fish Trait Plot</vt:lpstr>
      <vt:lpstr>PowerPoint Presentation</vt:lpstr>
      <vt:lpstr>SVC vs. Belt Interactions Plot</vt:lpstr>
      <vt:lpstr>PowerPoint Presentation</vt:lpstr>
      <vt:lpstr>Heat Plot</vt:lpstr>
      <vt:lpstr>PowerPoint Presentation</vt:lpstr>
      <vt:lpstr>SVC vs. Belt Habitat Traits Plot</vt:lpstr>
      <vt:lpstr>PowerPoint Presentation</vt:lpstr>
      <vt:lpstr>SVC vs. Roving Traits Plot</vt:lpstr>
      <vt:lpstr>PowerPoint Presentation</vt:lpstr>
      <vt:lpstr>PowerPoint Presentation</vt:lpstr>
      <vt:lpstr>PowerPoint Presentation</vt:lpstr>
      <vt:lpstr>PowerPoint Presentation</vt:lpstr>
      <vt:lpstr>SVC vs. Belt Diagnostic Plots</vt:lpstr>
      <vt:lpstr>PowerPoint Presentation</vt:lpstr>
      <vt:lpstr>SVC vs. Roving Diagnostic Plots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Iris George</dc:creator>
  <cp:lastModifiedBy>Iris George</cp:lastModifiedBy>
  <cp:revision>15</cp:revision>
  <dcterms:created xsi:type="dcterms:W3CDTF">2023-09-29T14:43:13Z</dcterms:created>
  <dcterms:modified xsi:type="dcterms:W3CDTF">2025-09-24T15:58:02Z</dcterms:modified>
</cp:coreProperties>
</file>